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</p:sldIdLst>
  <p:sldSz cy="5143500" cx="9144000"/>
  <p:notesSz cx="6858000" cy="9144000"/>
  <p:embeddedFontLst>
    <p:embeddedFont>
      <p:font typeface="Proxima Nova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ProximaNova-regular.fntdata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font" Target="fonts/ProximaNova-italic.fntdata"/><Relationship Id="rId10" Type="http://schemas.openxmlformats.org/officeDocument/2006/relationships/slide" Target="slides/slide6.xml"/><Relationship Id="rId32" Type="http://schemas.openxmlformats.org/officeDocument/2006/relationships/font" Target="fonts/ProximaNova-bold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34" Type="http://schemas.openxmlformats.org/officeDocument/2006/relationships/font" Target="fonts/ProximaNova-bold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" name="Google Shape;5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590b7126dd_3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g590b7126dd_3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90b7126dd_3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" name="Google Shape;124;g590b7126dd_3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590b7126dd_3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590b7126dd_3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590b7126dd_3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590b7126dd_3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590b7126dd_3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590b7126dd_3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590b7126dd_3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590b7126dd_3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590b7126dd_3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590b7126dd_3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590b7126dd_3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590b7126dd_3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590b7126dd_3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g590b7126dd_3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590b7126dd_3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g590b7126dd_3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" name="Google Shape;6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590b7126dd_3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g590b7126dd_3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590b7126dd_3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590b7126dd_3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590b7126dd_4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590b7126dd_4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590b7126dd_4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590b7126dd_4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590b7126dd_4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590b7126dd_4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590b7126dd_4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590b7126dd_4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590b7126dd_3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590b7126dd_3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" name="Google Shape;6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" name="Google Shape;7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" name="Google Shape;8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" name="Google Shape;9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590b7126dd_3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g590b7126dd_3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590b7126dd_3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g590b7126dd_3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Google Shape;20;p4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" name="Google Shape;21;p4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lt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pearmin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b="0" i="0" sz="28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b="0" i="0" sz="28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b="0" i="0" sz="28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b="0" i="0" sz="28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b="0" i="0" sz="28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b="0" i="0" sz="28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b="0" i="0" sz="28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b="0" i="0" sz="28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b="0" i="0" sz="28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b="0" i="0" sz="1800" u="none" cap="none" strike="noStrik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 b="0" i="0" sz="1400" u="none" cap="none" strike="noStrik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 b="0" i="0" sz="1400" u="none" cap="none" strike="noStrik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 b="0" i="0" sz="1400" u="none" cap="none" strike="noStrik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 b="0" i="0" sz="1400" u="none" cap="none" strike="noStrik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 b="0" i="0" sz="1400" u="none" cap="none" strike="noStrik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 b="0" i="0" sz="1400" u="none" cap="none" strike="noStrik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 b="0" i="0" sz="1400" u="none" cap="none" strike="noStrik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■"/>
              <a:defRPr b="0" i="0" sz="1400" u="none" cap="none" strike="noStrik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Relationship Id="rId4" Type="http://schemas.openxmlformats.org/officeDocument/2006/relationships/image" Target="../media/image1.png"/><Relationship Id="rId5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14.png"/><Relationship Id="rId5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png"/><Relationship Id="rId4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github.com/kbardool/keras-frcnn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gif"/><Relationship Id="rId4" Type="http://schemas.openxmlformats.org/officeDocument/2006/relationships/image" Target="../media/image2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600"/>
              <a:t>Object Detection</a:t>
            </a:r>
            <a:endParaRPr sz="3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/>
          <p:nvPr>
            <p:ph type="title"/>
          </p:nvPr>
        </p:nvSpPr>
        <p:spPr>
          <a:xfrm>
            <a:off x="275925" y="2138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Selective Search (2012)</a:t>
            </a:r>
            <a:endParaRPr/>
          </a:p>
        </p:txBody>
      </p:sp>
      <p:pic>
        <p:nvPicPr>
          <p:cNvPr id="120" name="Google Shape;120;p22"/>
          <p:cNvPicPr preferRelativeResize="0"/>
          <p:nvPr/>
        </p:nvPicPr>
        <p:blipFill rotWithShape="1">
          <a:blip r:embed="rId3">
            <a:alphaModFix/>
          </a:blip>
          <a:srcRect b="2139" l="0" r="0" t="-2140"/>
          <a:stretch/>
        </p:blipFill>
        <p:spPr>
          <a:xfrm>
            <a:off x="317600" y="786575"/>
            <a:ext cx="6471824" cy="19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3838" y="2802825"/>
            <a:ext cx="7424775" cy="212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/>
          <p:nvPr>
            <p:ph type="title"/>
          </p:nvPr>
        </p:nvSpPr>
        <p:spPr>
          <a:xfrm>
            <a:off x="275925" y="3455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Selective Search (2012)</a:t>
            </a:r>
            <a:endParaRPr/>
          </a:p>
        </p:txBody>
      </p:sp>
      <p:pic>
        <p:nvPicPr>
          <p:cNvPr id="127" name="Google Shape;12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388" y="1039000"/>
            <a:ext cx="6786963" cy="3150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3"/>
          <p:cNvSpPr txBox="1"/>
          <p:nvPr/>
        </p:nvSpPr>
        <p:spPr>
          <a:xfrm>
            <a:off x="510225" y="4337000"/>
            <a:ext cx="7308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This algorithm produces regions of interest of different sizes and aspect ratios.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/>
          <p:nvPr>
            <p:ph type="title"/>
          </p:nvPr>
        </p:nvSpPr>
        <p:spPr>
          <a:xfrm>
            <a:off x="311700" y="6590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Selective Search: Similarity</a:t>
            </a:r>
            <a:endParaRPr/>
          </a:p>
        </p:txBody>
      </p:sp>
      <p:sp>
        <p:nvSpPr>
          <p:cNvPr id="134" name="Google Shape;134;p24"/>
          <p:cNvSpPr txBox="1"/>
          <p:nvPr>
            <p:ph idx="1" type="body"/>
          </p:nvPr>
        </p:nvSpPr>
        <p:spPr>
          <a:xfrm>
            <a:off x="418700" y="1432275"/>
            <a:ext cx="6699900" cy="260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The similarity function for selective search is a weighted sum of the following traditional computer vision features: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arenR"/>
            </a:pPr>
            <a:r>
              <a:rPr lang="en" sz="1400">
                <a:solidFill>
                  <a:srgbClr val="000000"/>
                </a:solidFill>
              </a:rPr>
              <a:t>Color similarity.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arenR"/>
            </a:pPr>
            <a:r>
              <a:rPr lang="en" sz="1400">
                <a:solidFill>
                  <a:srgbClr val="000000"/>
                </a:solidFill>
              </a:rPr>
              <a:t>Texture similarity.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arenR"/>
            </a:pPr>
            <a:r>
              <a:rPr lang="en" sz="1400">
                <a:solidFill>
                  <a:srgbClr val="000000"/>
                </a:solidFill>
              </a:rPr>
              <a:t>Size similarity.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arenR"/>
            </a:pPr>
            <a:r>
              <a:rPr lang="en" sz="1400">
                <a:solidFill>
                  <a:srgbClr val="000000"/>
                </a:solidFill>
              </a:rPr>
              <a:t>Shape similarity.</a:t>
            </a:r>
            <a:endParaRPr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Selective Search: Color Similarity</a:t>
            </a:r>
            <a:endParaRPr/>
          </a:p>
        </p:txBody>
      </p:sp>
      <p:pic>
        <p:nvPicPr>
          <p:cNvPr id="140" name="Google Shape;14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9700" y="1202125"/>
            <a:ext cx="5012302" cy="208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47625" y="641225"/>
            <a:ext cx="1581976" cy="335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48750" y="3374125"/>
            <a:ext cx="2494200" cy="1420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Selective Search: Texture Similarity</a:t>
            </a:r>
            <a:endParaRPr/>
          </a:p>
        </p:txBody>
      </p:sp>
      <p:pic>
        <p:nvPicPr>
          <p:cNvPr id="148" name="Google Shape;14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6425" y="1202125"/>
            <a:ext cx="5652200" cy="140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9375" y="3094325"/>
            <a:ext cx="3442350" cy="79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93150" y="724800"/>
            <a:ext cx="2021925" cy="328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Selective Search: Size Similarity</a:t>
            </a:r>
            <a:endParaRPr/>
          </a:p>
        </p:txBody>
      </p:sp>
      <p:pic>
        <p:nvPicPr>
          <p:cNvPr id="156" name="Google Shape;15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0750" y="1352451"/>
            <a:ext cx="5153575" cy="227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63146" y="659950"/>
            <a:ext cx="1888474" cy="3663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Selective Search: Shape Similarity</a:t>
            </a:r>
            <a:endParaRPr/>
          </a:p>
        </p:txBody>
      </p:sp>
      <p:pic>
        <p:nvPicPr>
          <p:cNvPr id="163" name="Google Shape;16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7875" y="1431675"/>
            <a:ext cx="5110228" cy="79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4695" y="2641601"/>
            <a:ext cx="4397657" cy="79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34175" y="590700"/>
            <a:ext cx="1934575" cy="3776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Selective Search: Similarity</a:t>
            </a:r>
            <a:endParaRPr/>
          </a:p>
        </p:txBody>
      </p:sp>
      <p:pic>
        <p:nvPicPr>
          <p:cNvPr id="171" name="Google Shape;17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8425" y="1368275"/>
            <a:ext cx="7605248" cy="2616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0"/>
          <p:cNvSpPr txBox="1"/>
          <p:nvPr>
            <p:ph type="title"/>
          </p:nvPr>
        </p:nvSpPr>
        <p:spPr>
          <a:xfrm>
            <a:off x="311700" y="281400"/>
            <a:ext cx="2289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RCNN (2014)</a:t>
            </a:r>
            <a:endParaRPr/>
          </a:p>
        </p:txBody>
      </p:sp>
      <p:pic>
        <p:nvPicPr>
          <p:cNvPr id="177" name="Google Shape;17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3825" y="1363450"/>
            <a:ext cx="5338137" cy="2148762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0"/>
          <p:cNvSpPr txBox="1"/>
          <p:nvPr/>
        </p:nvSpPr>
        <p:spPr>
          <a:xfrm>
            <a:off x="444375" y="3688150"/>
            <a:ext cx="8106300" cy="12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Algorithm: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AutoNum type="arabicParenR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Use the selective search algorithm to generate regions of interest.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AutoNum type="arabicParenR"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Warp each ROI into a fixed-size region to serve as input to the CNN.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AutoNum type="arabicParenR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Classify (SVMs) objects of interest and tighten bounding box (non-max suppression and regression) per ROI.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9" name="Google Shape;179;p30"/>
          <p:cNvSpPr txBox="1"/>
          <p:nvPr/>
        </p:nvSpPr>
        <p:spPr>
          <a:xfrm>
            <a:off x="3769150" y="474700"/>
            <a:ext cx="34482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Warping can be done using max pooling to downsample and bilinear interpolation to upsample.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80" name="Google Shape;180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51175" y="1070037"/>
            <a:ext cx="3154499" cy="2749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1"/>
          <p:cNvSpPr txBox="1"/>
          <p:nvPr>
            <p:ph type="title"/>
          </p:nvPr>
        </p:nvSpPr>
        <p:spPr>
          <a:xfrm>
            <a:off x="311700" y="1899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RCNN (2014)</a:t>
            </a:r>
            <a:endParaRPr/>
          </a:p>
        </p:txBody>
      </p:sp>
      <p:sp>
        <p:nvSpPr>
          <p:cNvPr id="186" name="Google Shape;186;p31"/>
          <p:cNvSpPr txBox="1"/>
          <p:nvPr/>
        </p:nvSpPr>
        <p:spPr>
          <a:xfrm>
            <a:off x="345625" y="663925"/>
            <a:ext cx="5061300" cy="19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Algorithm: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AutoNum type="arabicParenR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Use the selective search algorithm to generate regions of interest.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AutoNum type="arabicParenR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Warp ROIs into a fixed-size region to serve as input to the CNN.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AutoNum type="arabicParenR"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Classify (SVMs) objects of interest and tighten bounding box (non-max suppression and regression) per ROI. 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87" name="Google Shape;18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175" y="2505450"/>
            <a:ext cx="5270776" cy="242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6651" y="891300"/>
            <a:ext cx="3045574" cy="2282363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1"/>
          <p:cNvSpPr txBox="1"/>
          <p:nvPr/>
        </p:nvSpPr>
        <p:spPr>
          <a:xfrm>
            <a:off x="6316624" y="3425725"/>
            <a:ext cx="2415000" cy="13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An SVM must be trained per object of interest. All ROIs (from multiple images) containing such object form a class and the remaining ROIs form the other class.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311700" y="4697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Semantic Segmentation</a:t>
            </a:r>
            <a:endParaRPr/>
          </a:p>
        </p:txBody>
      </p:sp>
      <p:sp>
        <p:nvSpPr>
          <p:cNvPr id="65" name="Google Shape;65;p14"/>
          <p:cNvSpPr txBox="1"/>
          <p:nvPr/>
        </p:nvSpPr>
        <p:spPr>
          <a:xfrm>
            <a:off x="349850" y="1247425"/>
            <a:ext cx="4069500" cy="13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In this seminar, we have mostly dealt with semantic segmentation (pixel-wise classification).</a:t>
            </a:r>
            <a:endParaRPr b="0" i="0" sz="14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How to count the number of objects of interest (houses, roads, etc) in the figures on the right? </a:t>
            </a:r>
            <a:endParaRPr b="0" i="0" sz="14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2650" y="469700"/>
            <a:ext cx="3983124" cy="398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"/>
          <p:cNvSpPr txBox="1"/>
          <p:nvPr>
            <p:ph type="title"/>
          </p:nvPr>
        </p:nvSpPr>
        <p:spPr>
          <a:xfrm>
            <a:off x="311700" y="281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RCNN: Training</a:t>
            </a:r>
            <a:endParaRPr/>
          </a:p>
        </p:txBody>
      </p:sp>
      <p:pic>
        <p:nvPicPr>
          <p:cNvPr id="195" name="Google Shape;19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0800" y="1172877"/>
            <a:ext cx="5712376" cy="353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RCNN: Limitations</a:t>
            </a:r>
            <a:endParaRPr/>
          </a:p>
        </p:txBody>
      </p:sp>
      <p:sp>
        <p:nvSpPr>
          <p:cNvPr id="201" name="Google Shape;201;p33"/>
          <p:cNvSpPr txBox="1"/>
          <p:nvPr/>
        </p:nvSpPr>
        <p:spPr>
          <a:xfrm>
            <a:off x="411000" y="1264675"/>
            <a:ext cx="8353500" cy="30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58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i="0" lang="en" sz="1400" u="none" cap="none" strike="noStrike">
                <a:latin typeface="Proxima Nova"/>
                <a:ea typeface="Proxima Nova"/>
                <a:cs typeface="Proxima Nova"/>
                <a:sym typeface="Proxima Nova"/>
              </a:rPr>
              <a:t>Slow training as you would have to classify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2000 ROIs</a:t>
            </a:r>
            <a:r>
              <a:rPr i="0" lang="en" sz="1400" u="none" cap="none" strike="noStrike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b="1" i="0" lang="en" sz="1400" u="none" cap="none" strike="noStrike">
                <a:latin typeface="Proxima Nova"/>
                <a:ea typeface="Proxima Nova"/>
                <a:cs typeface="Proxima Nova"/>
                <a:sym typeface="Proxima Nova"/>
              </a:rPr>
              <a:t>per image</a:t>
            </a:r>
            <a:r>
              <a:rPr i="0" lang="en" sz="1400" u="none" cap="none" strike="noStrike">
                <a:latin typeface="Proxima Nova"/>
                <a:ea typeface="Proxima Nova"/>
                <a:cs typeface="Proxima Nova"/>
                <a:sym typeface="Proxima Nova"/>
              </a:rPr>
              <a:t>.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marR="0" rtl="0" algn="l">
              <a:lnSpc>
                <a:spcPct val="158000"/>
              </a:lnSpc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There are </a:t>
            </a: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three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disconnected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models: CNN feature extractor, bounding box regressor, and SVM classifier.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marR="0" rtl="0" algn="l">
              <a:lnSpc>
                <a:spcPct val="158000"/>
              </a:lnSpc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The CNN features for the 2000 ROIs for all the training images must be </a:t>
            </a: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stored in memory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to train the SVMs.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marR="0" rtl="0" algn="l">
              <a:lnSpc>
                <a:spcPct val="158000"/>
              </a:lnSpc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The model</a:t>
            </a:r>
            <a:r>
              <a:rPr i="0" lang="en" sz="1400" u="none" cap="none" strike="noStrike">
                <a:latin typeface="Proxima Nova"/>
                <a:ea typeface="Proxima Nova"/>
                <a:cs typeface="Proxima Nova"/>
                <a:sym typeface="Proxima Nova"/>
              </a:rPr>
              <a:t> cannot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infer in </a:t>
            </a:r>
            <a:r>
              <a:rPr i="0" lang="en" sz="1400" u="none" cap="none" strike="noStrike">
                <a:latin typeface="Proxima Nova"/>
                <a:ea typeface="Proxima Nova"/>
                <a:cs typeface="Proxima Nova"/>
                <a:sym typeface="Proxima Nova"/>
              </a:rPr>
              <a:t>real time as it takes around </a:t>
            </a:r>
            <a:r>
              <a:rPr b="1" i="0" lang="en" sz="1400" u="none" cap="none" strike="noStrike">
                <a:latin typeface="Proxima Nova"/>
                <a:ea typeface="Proxima Nova"/>
                <a:cs typeface="Proxima Nova"/>
                <a:sym typeface="Proxima Nova"/>
              </a:rPr>
              <a:t>47 seconds for each test image</a:t>
            </a:r>
            <a:r>
              <a:rPr i="0" lang="en" sz="1400" u="none" cap="none" strike="noStrike"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endParaRPr i="0" sz="1400" u="none" cap="none" strike="noStrike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marR="0" rtl="0" algn="l">
              <a:lnSpc>
                <a:spcPct val="158000"/>
              </a:lnSpc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i="0" lang="en" sz="1400" u="none" cap="none" strike="noStrike">
                <a:latin typeface="Proxima Nova"/>
                <a:ea typeface="Proxima Nova"/>
                <a:cs typeface="Proxima Nova"/>
                <a:sym typeface="Proxima Nova"/>
              </a:rPr>
              <a:t>The selective search algorithm is a fixed algorithm. Th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us</a:t>
            </a:r>
            <a:r>
              <a:rPr i="0" lang="en" sz="1400" u="none" cap="none" strike="noStrike">
                <a:latin typeface="Proxima Nova"/>
                <a:ea typeface="Proxima Nova"/>
                <a:cs typeface="Proxima Nova"/>
                <a:sym typeface="Proxima Nova"/>
              </a:rPr>
              <a:t>, </a:t>
            </a:r>
            <a:r>
              <a:rPr b="1" i="0" lang="en" sz="1400" u="none" cap="none" strike="noStrike">
                <a:latin typeface="Proxima Nova"/>
                <a:ea typeface="Proxima Nova"/>
                <a:cs typeface="Proxima Nova"/>
                <a:sym typeface="Proxima Nova"/>
              </a:rPr>
              <a:t>no learning</a:t>
            </a:r>
            <a:r>
              <a:rPr i="0" lang="en" sz="1400" u="none" cap="none" strike="noStrike">
                <a:latin typeface="Proxima Nova"/>
                <a:ea typeface="Proxima Nova"/>
                <a:cs typeface="Proxima Nova"/>
                <a:sym typeface="Proxima Nova"/>
              </a:rPr>
              <a:t> is happening at that stage. </a:t>
            </a:r>
            <a:endParaRPr i="0" sz="1400" u="none" cap="none" strike="noStrike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4"/>
          <p:cNvSpPr txBox="1"/>
          <p:nvPr>
            <p:ph type="title"/>
          </p:nvPr>
        </p:nvSpPr>
        <p:spPr>
          <a:xfrm>
            <a:off x="311700" y="263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Fast RCNN (2015)</a:t>
            </a:r>
            <a:endParaRPr/>
          </a:p>
        </p:txBody>
      </p:sp>
      <p:pic>
        <p:nvPicPr>
          <p:cNvPr id="207" name="Google Shape;20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7487" y="2284325"/>
            <a:ext cx="5868677" cy="2295474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4"/>
          <p:cNvSpPr txBox="1"/>
          <p:nvPr/>
        </p:nvSpPr>
        <p:spPr>
          <a:xfrm>
            <a:off x="311700" y="935425"/>
            <a:ext cx="7992000" cy="13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First passes the whole image through a CNN to derive a feature space.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Then it projects the ROIs obtained from selective search onto the feature space.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Unifies</a:t>
            </a:r>
            <a:r>
              <a:rPr i="0" lang="en" sz="1400" u="none" cap="none" strike="noStrike">
                <a:latin typeface="Proxima Nova"/>
                <a:ea typeface="Proxima Nova"/>
                <a:cs typeface="Proxima Nova"/>
                <a:sym typeface="Proxima Nova"/>
              </a:rPr>
              <a:t> the three independent models into one jointly trained framework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endParaRPr i="0" sz="1400" u="none" cap="none" strike="noStrike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By increasing shared computation, this approach reduces computing power significantly.</a:t>
            </a:r>
            <a:r>
              <a:rPr i="0" lang="en" sz="1400" u="none" cap="none" strike="noStrike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i="0" sz="1400" u="none" cap="none" strike="noStrike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9" name="Google Shape;209;p34"/>
          <p:cNvSpPr txBox="1"/>
          <p:nvPr/>
        </p:nvSpPr>
        <p:spPr>
          <a:xfrm>
            <a:off x="7151525" y="2654313"/>
            <a:ext cx="1777500" cy="15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A softmax classifier is equivalent to minimizing the categorical (multi-class) cross entropy loss.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Fast </a:t>
            </a:r>
            <a:r>
              <a:rPr lang="en"/>
              <a:t>RCNN: Comparison and Limitations</a:t>
            </a:r>
            <a:endParaRPr/>
          </a:p>
        </p:txBody>
      </p:sp>
      <p:sp>
        <p:nvSpPr>
          <p:cNvPr id="215" name="Google Shape;215;p35"/>
          <p:cNvSpPr txBox="1"/>
          <p:nvPr/>
        </p:nvSpPr>
        <p:spPr>
          <a:xfrm>
            <a:off x="311700" y="3595825"/>
            <a:ext cx="8238300" cy="10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58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The generation of ROIs (selective search) is a </a:t>
            </a: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computing bottleneck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marR="0" rtl="0" algn="l">
              <a:lnSpc>
                <a:spcPct val="158000"/>
              </a:lnSpc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i="0" lang="en" sz="1400" u="none" cap="none" strike="noStrike">
                <a:latin typeface="Proxima Nova"/>
                <a:ea typeface="Proxima Nova"/>
                <a:cs typeface="Proxima Nova"/>
                <a:sym typeface="Proxima Nova"/>
              </a:rPr>
              <a:t>The selective search algorithm is a fixed algorithm. Th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us</a:t>
            </a:r>
            <a:r>
              <a:rPr i="0" lang="en" sz="1400" u="none" cap="none" strike="noStrike">
                <a:latin typeface="Proxima Nova"/>
                <a:ea typeface="Proxima Nova"/>
                <a:cs typeface="Proxima Nova"/>
                <a:sym typeface="Proxima Nova"/>
              </a:rPr>
              <a:t>, </a:t>
            </a:r>
            <a:r>
              <a:rPr b="1" i="0" lang="en" sz="1400" u="none" cap="none" strike="noStrike">
                <a:latin typeface="Proxima Nova"/>
                <a:ea typeface="Proxima Nova"/>
                <a:cs typeface="Proxima Nova"/>
                <a:sym typeface="Proxima Nova"/>
              </a:rPr>
              <a:t>no learning</a:t>
            </a:r>
            <a:r>
              <a:rPr i="0" lang="en" sz="1400" u="none" cap="none" strike="noStrike">
                <a:latin typeface="Proxima Nova"/>
                <a:ea typeface="Proxima Nova"/>
                <a:cs typeface="Proxima Nova"/>
                <a:sym typeface="Proxima Nova"/>
              </a:rPr>
              <a:t> is happening at that stage. </a:t>
            </a:r>
            <a:endParaRPr i="0" sz="1400" u="none" cap="none" strike="noStrike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16" name="Google Shape;21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5150" y="1235875"/>
            <a:ext cx="5909127" cy="220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6"/>
          <p:cNvSpPr txBox="1"/>
          <p:nvPr>
            <p:ph type="title"/>
          </p:nvPr>
        </p:nvSpPr>
        <p:spPr>
          <a:xfrm>
            <a:off x="311700" y="1495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Faster RCNN (2016)</a:t>
            </a:r>
            <a:endParaRPr/>
          </a:p>
        </p:txBody>
      </p:sp>
      <p:sp>
        <p:nvSpPr>
          <p:cNvPr id="222" name="Google Shape;222;p36"/>
          <p:cNvSpPr txBox="1"/>
          <p:nvPr/>
        </p:nvSpPr>
        <p:spPr>
          <a:xfrm>
            <a:off x="235375" y="664975"/>
            <a:ext cx="8288700" cy="16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Uses a region proposal network  (RPN, i.e., a CNN)  to propose ROIs instead of using selective search.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The RPN uses features of the image that were already extracted from the first CNN.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The RPN uses anchor boxes parametrized by 3 scales and 3 aspect ratios, for a total of 9 ROIs per pixel.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The RPN classification loss deals with finding </a:t>
            </a: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any object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inside the ROI or not.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23" name="Google Shape;22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46775" y="2284675"/>
            <a:ext cx="2398400" cy="238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35639" y="2515400"/>
            <a:ext cx="3397793" cy="203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Faster RCNN: Comparison</a:t>
            </a:r>
            <a:endParaRPr/>
          </a:p>
        </p:txBody>
      </p:sp>
      <p:sp>
        <p:nvSpPr>
          <p:cNvPr id="230" name="Google Shape;230;p37"/>
          <p:cNvSpPr txBox="1"/>
          <p:nvPr/>
        </p:nvSpPr>
        <p:spPr>
          <a:xfrm>
            <a:off x="361075" y="1119225"/>
            <a:ext cx="8238300" cy="10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From the graph below, we can see that Faster R-CNN is much faster than its predecessors. Thus, it can be used for real-time object detection.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5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1400" u="none" cap="none" strike="noStrike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31" name="Google Shape;231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04513" y="1971287"/>
            <a:ext cx="4334975" cy="245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Faster RCNN Implementation</a:t>
            </a:r>
            <a:endParaRPr/>
          </a:p>
        </p:txBody>
      </p:sp>
      <p:sp>
        <p:nvSpPr>
          <p:cNvPr id="237" name="Google Shape;237;p38"/>
          <p:cNvSpPr txBox="1"/>
          <p:nvPr>
            <p:ph idx="1" type="body"/>
          </p:nvPr>
        </p:nvSpPr>
        <p:spPr>
          <a:xfrm>
            <a:off x="311700" y="1152475"/>
            <a:ext cx="5984100" cy="12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Clone the following repository: </a:t>
            </a: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https://github.com/kbardool/keras-frcnn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Repo is very well documented.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will need to download the Pascal VOC dataset.</a:t>
            </a:r>
            <a:endParaRPr/>
          </a:p>
        </p:txBody>
      </p:sp>
      <p:sp>
        <p:nvSpPr>
          <p:cNvPr id="238" name="Google Shape;238;p38"/>
          <p:cNvSpPr txBox="1"/>
          <p:nvPr/>
        </p:nvSpPr>
        <p:spPr>
          <a:xfrm>
            <a:off x="6682425" y="4048950"/>
            <a:ext cx="2073900" cy="7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Proxima Nova"/>
                <a:ea typeface="Proxima Nova"/>
                <a:cs typeface="Proxima Nova"/>
                <a:sym typeface="Proxima Nova"/>
              </a:rPr>
              <a:t>Thank you!</a:t>
            </a:r>
            <a:endParaRPr sz="30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303450" y="346275"/>
            <a:ext cx="4445100" cy="9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Semantic Segmentation to Object Detection</a:t>
            </a:r>
            <a:endParaRPr/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5725" y="584375"/>
            <a:ext cx="3415058" cy="162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 rotWithShape="1">
          <a:blip r:embed="rId4">
            <a:alphaModFix/>
          </a:blip>
          <a:srcRect b="0" l="2909" r="-2909" t="0"/>
          <a:stretch/>
        </p:blipFill>
        <p:spPr>
          <a:xfrm>
            <a:off x="480725" y="1868100"/>
            <a:ext cx="5379350" cy="262919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6131050" y="2724000"/>
            <a:ext cx="2674500" cy="17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We can use connected components to cluster pixels associated to an object of interest.</a:t>
            </a:r>
            <a:endParaRPr b="0" i="0" sz="14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What are some problems with this approach?</a:t>
            </a:r>
            <a:endParaRPr b="0" i="0" sz="14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Object Detection</a:t>
            </a: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225" y="1689775"/>
            <a:ext cx="5534250" cy="29078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/>
          <p:nvPr/>
        </p:nvSpPr>
        <p:spPr>
          <a:xfrm>
            <a:off x="539225" y="1086300"/>
            <a:ext cx="62955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It is much easier to count objects in the following image.</a:t>
            </a:r>
            <a:endParaRPr b="0" i="0" sz="14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Classification vs. Localization vs. Segmentation</a:t>
            </a:r>
            <a:endParaRPr/>
          </a:p>
        </p:txBody>
      </p:sp>
      <p:pic>
        <p:nvPicPr>
          <p:cNvPr id="87" name="Google Shape;8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9338" y="1735424"/>
            <a:ext cx="7743023" cy="225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Object Detection: Naive Approach</a:t>
            </a:r>
            <a:endParaRPr/>
          </a:p>
        </p:txBody>
      </p:sp>
      <p:sp>
        <p:nvSpPr>
          <p:cNvPr id="93" name="Google Shape;93;p18"/>
          <p:cNvSpPr txBox="1"/>
          <p:nvPr>
            <p:ph idx="1" type="body"/>
          </p:nvPr>
        </p:nvSpPr>
        <p:spPr>
          <a:xfrm>
            <a:off x="311700" y="1282200"/>
            <a:ext cx="8143800" cy="27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 sz="1400">
                <a:solidFill>
                  <a:srgbClr val="000000"/>
                </a:solidFill>
              </a:rPr>
              <a:t>We can use a sliding window to create candidate regions and pass them through a CNN to classify any object found within it.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" sz="1400">
                <a:solidFill>
                  <a:srgbClr val="000000"/>
                </a:solidFill>
              </a:rPr>
              <a:t>Con</a:t>
            </a:r>
            <a:r>
              <a:rPr lang="en" sz="1400">
                <a:solidFill>
                  <a:srgbClr val="000000"/>
                </a:solidFill>
              </a:rPr>
              <a:t>: It's computationally expensive since most regions won't contain objects of interest.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" sz="1400">
                <a:solidFill>
                  <a:srgbClr val="000000"/>
                </a:solidFill>
              </a:rPr>
              <a:t>Con</a:t>
            </a:r>
            <a:r>
              <a:rPr lang="en" sz="1400">
                <a:solidFill>
                  <a:srgbClr val="000000"/>
                </a:solidFill>
              </a:rPr>
              <a:t>: Need to consider several window sizes and aspect ratios to detect objects of different sizes.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type="title"/>
          </p:nvPr>
        </p:nvSpPr>
        <p:spPr>
          <a:xfrm>
            <a:off x="311700" y="281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Region CNN (RCNN 2014)</a:t>
            </a:r>
            <a:endParaRPr/>
          </a:p>
        </p:txBody>
      </p:sp>
      <p:pic>
        <p:nvPicPr>
          <p:cNvPr id="99" name="Google Shape;9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6025" y="1088800"/>
            <a:ext cx="7076250" cy="2070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9"/>
          <p:cNvSpPr txBox="1"/>
          <p:nvPr/>
        </p:nvSpPr>
        <p:spPr>
          <a:xfrm>
            <a:off x="436150" y="3271900"/>
            <a:ext cx="8106300" cy="15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Algorithm: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AutoNum type="arabicParenR"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Come up with an intelligent way of creating regions of interest of different sizes and with different aspect ratios (selective search).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AutoNum type="arabicParenR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Warp each region of interest (ROI) into a fixed-size region to serve as input to the CNN.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AutoNum type="arabicParenR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Classify (SVMs) objects of interest and tighten bounding box (non-max suppression and regression) per ROI.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/>
          <p:nvPr>
            <p:ph type="title"/>
          </p:nvPr>
        </p:nvSpPr>
        <p:spPr>
          <a:xfrm>
            <a:off x="311700" y="281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How to Improve Region Selection?</a:t>
            </a:r>
            <a:endParaRPr/>
          </a:p>
        </p:txBody>
      </p:sp>
      <p:sp>
        <p:nvSpPr>
          <p:cNvPr id="106" name="Google Shape;106;p20"/>
          <p:cNvSpPr txBox="1"/>
          <p:nvPr/>
        </p:nvSpPr>
        <p:spPr>
          <a:xfrm>
            <a:off x="366450" y="918250"/>
            <a:ext cx="8106300" cy="12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Idea: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We can use the output of a basic segmentation algorithm (selective search) to suggest regions of interest.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Again, why don’t we run semantic segmentation and then use output to create bounding boxes?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07" name="Google Shape;10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350" y="2179750"/>
            <a:ext cx="8839202" cy="1999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/>
          <p:nvPr>
            <p:ph type="title"/>
          </p:nvPr>
        </p:nvSpPr>
        <p:spPr>
          <a:xfrm>
            <a:off x="275925" y="2138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Selective Search (2012)</a:t>
            </a:r>
            <a:endParaRPr/>
          </a:p>
        </p:txBody>
      </p:sp>
      <p:sp>
        <p:nvSpPr>
          <p:cNvPr id="113" name="Google Shape;113;p21"/>
          <p:cNvSpPr txBox="1"/>
          <p:nvPr/>
        </p:nvSpPr>
        <p:spPr>
          <a:xfrm>
            <a:off x="275925" y="1045500"/>
            <a:ext cx="7797900" cy="7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Step 1: Generate initial segmentation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. This can be done by first detecting edges and then labeling segments separated by edges as different components.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14" name="Google Shape;1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788" y="2037024"/>
            <a:ext cx="7163724" cy="219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