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3"/>
  </p:notesMasterIdLst>
  <p:handoutMasterIdLst>
    <p:handoutMasterId r:id="rId24"/>
  </p:handoutMasterIdLst>
  <p:sldIdLst>
    <p:sldId id="4192" r:id="rId2"/>
    <p:sldId id="3571" r:id="rId3"/>
    <p:sldId id="1380" r:id="rId4"/>
    <p:sldId id="259" r:id="rId5"/>
    <p:sldId id="4229" r:id="rId6"/>
    <p:sldId id="4232" r:id="rId7"/>
    <p:sldId id="4231" r:id="rId8"/>
    <p:sldId id="3595" r:id="rId9"/>
    <p:sldId id="3596" r:id="rId10"/>
    <p:sldId id="4230" r:id="rId11"/>
    <p:sldId id="4233" r:id="rId12"/>
    <p:sldId id="4235" r:id="rId13"/>
    <p:sldId id="4234" r:id="rId14"/>
    <p:sldId id="4236" r:id="rId15"/>
    <p:sldId id="4218" r:id="rId16"/>
    <p:sldId id="1498" r:id="rId17"/>
    <p:sldId id="1500" r:id="rId18"/>
    <p:sldId id="4217" r:id="rId19"/>
    <p:sldId id="1501" r:id="rId20"/>
    <p:sldId id="1502" r:id="rId21"/>
    <p:sldId id="42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034B0B4A-A529-6E42-B287-18AA63B3BB8E}">
          <p14:sldIdLst>
            <p14:sldId id="4192"/>
            <p14:sldId id="3571"/>
            <p14:sldId id="1380"/>
            <p14:sldId id="259"/>
            <p14:sldId id="4229"/>
            <p14:sldId id="4232"/>
            <p14:sldId id="4231"/>
            <p14:sldId id="3595"/>
            <p14:sldId id="3596"/>
            <p14:sldId id="4230"/>
            <p14:sldId id="4233"/>
            <p14:sldId id="4235"/>
            <p14:sldId id="4234"/>
            <p14:sldId id="4236"/>
            <p14:sldId id="4218"/>
            <p14:sldId id="1498"/>
            <p14:sldId id="1500"/>
            <p14:sldId id="4217"/>
            <p14:sldId id="1501"/>
            <p14:sldId id="1502"/>
            <p14:sldId id="4228"/>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guide id="4" orient="horz"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D0"/>
    <a:srgbClr val="011C32"/>
    <a:srgbClr val="7C8EA0"/>
    <a:srgbClr val="02143C"/>
    <a:srgbClr val="E8EEFF"/>
    <a:srgbClr val="021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57"/>
    <p:restoredTop sz="86527"/>
  </p:normalViewPr>
  <p:slideViewPr>
    <p:cSldViewPr snapToGrid="0" showGuides="1">
      <p:cViewPr varScale="1">
        <p:scale>
          <a:sx n="184" d="100"/>
          <a:sy n="184" d="100"/>
        </p:scale>
        <p:origin x="248" y="176"/>
      </p:cViewPr>
      <p:guideLst>
        <p:guide pos="3816"/>
        <p:guide orient="horz" pos="2160"/>
        <p:guide orient="horz" pos="290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6" d="100"/>
          <a:sy n="116" d="100"/>
        </p:scale>
        <p:origin x="442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6B21C-11CE-020C-C7C7-A56E69767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A8EA4E-8C71-6B84-5246-141C21D06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3CCE7-68AE-E346-916A-F1D60BC6101A}" type="datetimeFigureOut">
              <a:rPr lang="en-US" smtClean="0"/>
              <a:t>4/15/25</a:t>
            </a:fld>
            <a:endParaRPr lang="en-US"/>
          </a:p>
        </p:txBody>
      </p:sp>
      <p:sp>
        <p:nvSpPr>
          <p:cNvPr id="4" name="Footer Placeholder 3">
            <a:extLst>
              <a:ext uri="{FF2B5EF4-FFF2-40B4-BE49-F238E27FC236}">
                <a16:creationId xmlns:a16="http://schemas.microsoft.com/office/drawing/2014/main" id="{927A30FC-35B1-2FBF-D872-EF6D0CB900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E7598D-0469-A75F-4735-9194D0695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256C03-4C17-8648-B8BB-9EDFC8C1C550}" type="slidenum">
              <a:rPr lang="en-US" smtClean="0"/>
              <a:t>‹#›</a:t>
            </a:fld>
            <a:endParaRPr lang="en-US"/>
          </a:p>
        </p:txBody>
      </p:sp>
    </p:spTree>
    <p:extLst>
      <p:ext uri="{BB962C8B-B14F-4D97-AF65-F5344CB8AC3E}">
        <p14:creationId xmlns:p14="http://schemas.microsoft.com/office/powerpoint/2010/main" val="3783807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F7F9A-864F-DE44-AF07-EDC0CAC90137}"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053EA-6907-8F47-ACA5-08DBFA1C37EA}" type="slidenum">
              <a:rPr lang="en-US" smtClean="0"/>
              <a:t>‹#›</a:t>
            </a:fld>
            <a:endParaRPr lang="en-US"/>
          </a:p>
        </p:txBody>
      </p:sp>
    </p:spTree>
    <p:extLst>
      <p:ext uri="{BB962C8B-B14F-4D97-AF65-F5344CB8AC3E}">
        <p14:creationId xmlns:p14="http://schemas.microsoft.com/office/powerpoint/2010/main" val="37718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a:t>
            </a:fld>
            <a:endParaRPr lang="en-US"/>
          </a:p>
        </p:txBody>
      </p:sp>
    </p:spTree>
    <p:extLst>
      <p:ext uri="{BB962C8B-B14F-4D97-AF65-F5344CB8AC3E}">
        <p14:creationId xmlns:p14="http://schemas.microsoft.com/office/powerpoint/2010/main" val="3731946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starting points converge.</a:t>
            </a:r>
          </a:p>
        </p:txBody>
      </p:sp>
      <p:sp>
        <p:nvSpPr>
          <p:cNvPr id="4" name="Slide Number Placeholder 3"/>
          <p:cNvSpPr>
            <a:spLocks noGrp="1"/>
          </p:cNvSpPr>
          <p:nvPr>
            <p:ph type="sldNum" sz="quarter" idx="5"/>
          </p:nvPr>
        </p:nvSpPr>
        <p:spPr/>
        <p:txBody>
          <a:bodyPr/>
          <a:lstStyle/>
          <a:p>
            <a:fld id="{160053EA-6907-8F47-ACA5-08DBFA1C37EA}" type="slidenum">
              <a:rPr lang="en-US" smtClean="0"/>
              <a:t>10</a:t>
            </a:fld>
            <a:endParaRPr lang="en-US"/>
          </a:p>
        </p:txBody>
      </p:sp>
    </p:spTree>
    <p:extLst>
      <p:ext uri="{BB962C8B-B14F-4D97-AF65-F5344CB8AC3E}">
        <p14:creationId xmlns:p14="http://schemas.microsoft.com/office/powerpoint/2010/main" val="317382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11</a:t>
            </a:fld>
            <a:endParaRPr lang="en-US"/>
          </a:p>
        </p:txBody>
      </p:sp>
    </p:spTree>
    <p:extLst>
      <p:ext uri="{BB962C8B-B14F-4D97-AF65-F5344CB8AC3E}">
        <p14:creationId xmlns:p14="http://schemas.microsoft.com/office/powerpoint/2010/main" val="229529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“Hungarian” algorithm tracking result doesn’t look very different.</a:t>
            </a:r>
          </a:p>
        </p:txBody>
      </p:sp>
      <p:sp>
        <p:nvSpPr>
          <p:cNvPr id="4" name="Slide Number Placeholder 3"/>
          <p:cNvSpPr>
            <a:spLocks noGrp="1"/>
          </p:cNvSpPr>
          <p:nvPr>
            <p:ph type="sldNum" sz="quarter" idx="5"/>
          </p:nvPr>
        </p:nvSpPr>
        <p:spPr/>
        <p:txBody>
          <a:bodyPr/>
          <a:lstStyle/>
          <a:p>
            <a:fld id="{160053EA-6907-8F47-ACA5-08DBFA1C37EA}" type="slidenum">
              <a:rPr lang="en-US" smtClean="0"/>
              <a:t>12</a:t>
            </a:fld>
            <a:endParaRPr lang="en-US"/>
          </a:p>
        </p:txBody>
      </p:sp>
    </p:spTree>
    <p:extLst>
      <p:ext uri="{BB962C8B-B14F-4D97-AF65-F5344CB8AC3E}">
        <p14:creationId xmlns:p14="http://schemas.microsoft.com/office/powerpoint/2010/main" val="3071358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182255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16</a:t>
            </a:fld>
            <a:endParaRPr lang="en-US"/>
          </a:p>
        </p:txBody>
      </p:sp>
    </p:spTree>
    <p:extLst>
      <p:ext uri="{BB962C8B-B14F-4D97-AF65-F5344CB8AC3E}">
        <p14:creationId xmlns:p14="http://schemas.microsoft.com/office/powerpoint/2010/main" val="353060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17</a:t>
            </a:fld>
            <a:endParaRPr lang="en-US"/>
          </a:p>
        </p:txBody>
      </p:sp>
    </p:spTree>
    <p:extLst>
      <p:ext uri="{BB962C8B-B14F-4D97-AF65-F5344CB8AC3E}">
        <p14:creationId xmlns:p14="http://schemas.microsoft.com/office/powerpoint/2010/main" val="284299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18</a:t>
            </a:fld>
            <a:endParaRPr lang="en-US"/>
          </a:p>
        </p:txBody>
      </p:sp>
    </p:spTree>
    <p:extLst>
      <p:ext uri="{BB962C8B-B14F-4D97-AF65-F5344CB8AC3E}">
        <p14:creationId xmlns:p14="http://schemas.microsoft.com/office/powerpoint/2010/main" val="326536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19</a:t>
            </a:fld>
            <a:endParaRPr lang="en-US"/>
          </a:p>
        </p:txBody>
      </p:sp>
    </p:spTree>
    <p:extLst>
      <p:ext uri="{BB962C8B-B14F-4D97-AF65-F5344CB8AC3E}">
        <p14:creationId xmlns:p14="http://schemas.microsoft.com/office/powerpoint/2010/main" val="3054418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20</a:t>
            </a:fld>
            <a:endParaRPr lang="en-US"/>
          </a:p>
        </p:txBody>
      </p:sp>
    </p:spTree>
    <p:extLst>
      <p:ext uri="{BB962C8B-B14F-4D97-AF65-F5344CB8AC3E}">
        <p14:creationId xmlns:p14="http://schemas.microsoft.com/office/powerpoint/2010/main" val="191585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130792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9708E-2DB5-49D5-E6C6-66E7BA864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8A383-59F4-2B46-9DEA-BA2139FBF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32D5B-1142-9069-2E8A-FDED895EB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21AAC7-D300-90EF-DDC8-CDD4C3B154EE}"/>
              </a:ext>
            </a:extLst>
          </p:cNvPr>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229465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of high-performance computing; collaboration on hardware architecture.</a:t>
            </a:r>
          </a:p>
        </p:txBody>
      </p:sp>
      <p:sp>
        <p:nvSpPr>
          <p:cNvPr id="4" name="Header Placeholder 3"/>
          <p:cNvSpPr>
            <a:spLocks noGrp="1"/>
          </p:cNvSpPr>
          <p:nvPr>
            <p:ph type="hdr" sz="quarter"/>
          </p:nvPr>
        </p:nvSpPr>
        <p:spPr/>
        <p:txBody>
          <a:bodyPr/>
          <a:lstStyle/>
          <a:p>
            <a:r>
              <a:rPr lang="en-US"/>
              <a:t>OFFICIAL USE ONLY</a:t>
            </a:r>
          </a:p>
        </p:txBody>
      </p:sp>
      <p:sp>
        <p:nvSpPr>
          <p:cNvPr id="5" name="Slide Number Placeholder 4"/>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236041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E879E-3458-4533-9B5C-591D1FC91315}" type="slidenum">
              <a:rPr lang="en-US"/>
              <a:pPr/>
              <a:t>4</a:t>
            </a:fld>
            <a:endParaRPr lang="en-US"/>
          </a:p>
        </p:txBody>
      </p:sp>
      <p:sp>
        <p:nvSpPr>
          <p:cNvPr id="91138" name="Rectangle 2"/>
          <p:cNvSpPr>
            <a:spLocks noGrp="1" noRot="1" noChangeAspect="1" noChangeArrowheads="1" noTextEdit="1"/>
          </p:cNvSpPr>
          <p:nvPr>
            <p:ph type="sldImg"/>
          </p:nvPr>
        </p:nvSpPr>
        <p:spPr>
          <a:xfrm>
            <a:off x="328613" y="676275"/>
            <a:ext cx="6137275" cy="3452813"/>
          </a:xfrm>
          <a:ln/>
        </p:spPr>
      </p:sp>
      <p:sp>
        <p:nvSpPr>
          <p:cNvPr id="91139" name="Rectangle 3"/>
          <p:cNvSpPr>
            <a:spLocks noGrp="1" noChangeArrowheads="1"/>
          </p:cNvSpPr>
          <p:nvPr>
            <p:ph type="body" idx="1"/>
          </p:nvPr>
        </p:nvSpPr>
        <p:spPr>
          <a:xfrm>
            <a:off x="896076" y="4353393"/>
            <a:ext cx="5082933" cy="4128541"/>
          </a:xfrm>
        </p:spPr>
        <p:txBody>
          <a:bodyPr/>
          <a:lstStyle/>
          <a:p>
            <a:r>
              <a:rPr lang="en-US" dirty="0"/>
              <a:t>Recommend ”Command and Control” by Eric Schlosser</a:t>
            </a:r>
          </a:p>
          <a:p>
            <a:r>
              <a:rPr lang="en-US" dirty="0"/>
              <a:t>Explain why we are interested in modal optimization: design, mocks, fixtures.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problematic to work with raw ARPACK output sorting by </a:t>
            </a:r>
            <a:r>
              <a:rPr lang="en-US" dirty="0" err="1"/>
              <a:t>eigenvaules</a:t>
            </a:r>
            <a:r>
              <a:rPr lang="en-US" dirty="0"/>
              <a:t>.</a:t>
            </a:r>
          </a:p>
          <a:p>
            <a:r>
              <a:rPr lang="en-US" dirty="0"/>
              <a:t>This talk will focus on mode tracking.</a:t>
            </a:r>
          </a:p>
        </p:txBody>
      </p:sp>
      <p:sp>
        <p:nvSpPr>
          <p:cNvPr id="4" name="Slide Number Placeholder 3"/>
          <p:cNvSpPr>
            <a:spLocks noGrp="1"/>
          </p:cNvSpPr>
          <p:nvPr>
            <p:ph type="sldNum" sz="quarter" idx="5"/>
          </p:nvPr>
        </p:nvSpPr>
        <p:spPr/>
        <p:txBody>
          <a:bodyPr/>
          <a:lstStyle/>
          <a:p>
            <a:fld id="{160053EA-6907-8F47-ACA5-08DBFA1C37EA}" type="slidenum">
              <a:rPr lang="en-US" smtClean="0"/>
              <a:t>5</a:t>
            </a:fld>
            <a:endParaRPr lang="en-US"/>
          </a:p>
        </p:txBody>
      </p:sp>
    </p:spTree>
    <p:extLst>
      <p:ext uri="{BB962C8B-B14F-4D97-AF65-F5344CB8AC3E}">
        <p14:creationId xmlns:p14="http://schemas.microsoft.com/office/powerpoint/2010/main" val="250509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F960-AF86-C5A5-C714-7D07349A0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B2183-7ACE-65E9-07CF-923098C5C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1448C-8626-58C0-13B9-0E3AD1C769B4}"/>
              </a:ext>
            </a:extLst>
          </p:cNvPr>
          <p:cNvSpPr>
            <a:spLocks noGrp="1"/>
          </p:cNvSpPr>
          <p:nvPr>
            <p:ph type="body" idx="1"/>
          </p:nvPr>
        </p:nvSpPr>
        <p:spPr/>
        <p:txBody>
          <a:bodyPr/>
          <a:lstStyle/>
          <a:p>
            <a:r>
              <a:rPr lang="en-US" dirty="0"/>
              <a:t>Eigenvalue derivative, adjoint equation depend only on same eigenvalue, eigenvector!</a:t>
            </a:r>
          </a:p>
          <a:p>
            <a:r>
              <a:rPr lang="en-US" dirty="0"/>
              <a:t>Need for specialized linear solver formulation.</a:t>
            </a:r>
          </a:p>
        </p:txBody>
      </p:sp>
      <p:sp>
        <p:nvSpPr>
          <p:cNvPr id="4" name="Slide Number Placeholder 3">
            <a:extLst>
              <a:ext uri="{FF2B5EF4-FFF2-40B4-BE49-F238E27FC236}">
                <a16:creationId xmlns:a16="http://schemas.microsoft.com/office/drawing/2014/main" id="{3FE17F7C-8C04-5D9D-BB90-3F07E3688596}"/>
              </a:ext>
            </a:extLst>
          </p:cNvPr>
          <p:cNvSpPr>
            <a:spLocks noGrp="1"/>
          </p:cNvSpPr>
          <p:nvPr>
            <p:ph type="sldNum" sz="quarter" idx="5"/>
          </p:nvPr>
        </p:nvSpPr>
        <p:spPr/>
        <p:txBody>
          <a:bodyPr/>
          <a:lstStyle/>
          <a:p>
            <a:fld id="{160053EA-6907-8F47-ACA5-08DBFA1C37EA}" type="slidenum">
              <a:rPr lang="en-US" smtClean="0"/>
              <a:t>6</a:t>
            </a:fld>
            <a:endParaRPr lang="en-US"/>
          </a:p>
        </p:txBody>
      </p:sp>
    </p:spTree>
    <p:extLst>
      <p:ext uri="{BB962C8B-B14F-4D97-AF65-F5344CB8AC3E}">
        <p14:creationId xmlns:p14="http://schemas.microsoft.com/office/powerpoint/2010/main" val="214105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49CC-9BA6-1AB8-D282-840FA273B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FCC39-15EB-EAE3-9383-F6F398798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05F71-31A6-5EE2-B3D3-EF7A5C25D086}"/>
              </a:ext>
            </a:extLst>
          </p:cNvPr>
          <p:cNvSpPr>
            <a:spLocks noGrp="1"/>
          </p:cNvSpPr>
          <p:nvPr>
            <p:ph type="body" idx="1"/>
          </p:nvPr>
        </p:nvSpPr>
        <p:spPr/>
        <p:txBody>
          <a:bodyPr/>
          <a:lstStyle/>
          <a:p>
            <a:r>
              <a:rPr lang="en-US" dirty="0"/>
              <a:t>Obviously problematic to </a:t>
            </a:r>
          </a:p>
        </p:txBody>
      </p:sp>
      <p:sp>
        <p:nvSpPr>
          <p:cNvPr id="4" name="Slide Number Placeholder 3">
            <a:extLst>
              <a:ext uri="{FF2B5EF4-FFF2-40B4-BE49-F238E27FC236}">
                <a16:creationId xmlns:a16="http://schemas.microsoft.com/office/drawing/2014/main" id="{87587F1C-EEB8-DA77-0374-536755090E45}"/>
              </a:ext>
            </a:extLst>
          </p:cNvPr>
          <p:cNvSpPr>
            <a:spLocks noGrp="1"/>
          </p:cNvSpPr>
          <p:nvPr>
            <p:ph type="sldNum" sz="quarter" idx="5"/>
          </p:nvPr>
        </p:nvSpPr>
        <p:spPr/>
        <p:txBody>
          <a:bodyPr/>
          <a:lstStyle/>
          <a:p>
            <a:fld id="{160053EA-6907-8F47-ACA5-08DBFA1C37EA}" type="slidenum">
              <a:rPr lang="en-US" smtClean="0"/>
              <a:t>7</a:t>
            </a:fld>
            <a:endParaRPr lang="en-US"/>
          </a:p>
        </p:txBody>
      </p:sp>
    </p:spTree>
    <p:extLst>
      <p:ext uri="{BB962C8B-B14F-4D97-AF65-F5344CB8AC3E}">
        <p14:creationId xmlns:p14="http://schemas.microsoft.com/office/powerpoint/2010/main" val="292269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a:p>
        </p:txBody>
      </p:sp>
    </p:spTree>
    <p:extLst>
      <p:ext uri="{BB962C8B-B14F-4D97-AF65-F5344CB8AC3E}">
        <p14:creationId xmlns:p14="http://schemas.microsoft.com/office/powerpoint/2010/main" val="334411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BFE8A-A996-477F-EA3E-987FE5268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039EB-1B4E-734A-550C-A0E00F355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BE673-D960-719C-5F2C-30435A5D660D}"/>
              </a:ext>
            </a:extLst>
          </p:cNvPr>
          <p:cNvSpPr>
            <a:spLocks noGrp="1"/>
          </p:cNvSpPr>
          <p:nvPr>
            <p:ph type="body" idx="1"/>
          </p:nvPr>
        </p:nvSpPr>
        <p:spPr/>
        <p:txBody>
          <a:bodyPr/>
          <a:lstStyle/>
          <a:p>
            <a:r>
              <a:rPr lang="en-US">
                <a:cs typeface="Calibri"/>
              </a:rPr>
              <a:t>Sean</a:t>
            </a:r>
            <a:endParaRPr lang="en-US"/>
          </a:p>
        </p:txBody>
      </p:sp>
      <p:sp>
        <p:nvSpPr>
          <p:cNvPr id="4" name="Slide Number Placeholder 3">
            <a:extLst>
              <a:ext uri="{FF2B5EF4-FFF2-40B4-BE49-F238E27FC236}">
                <a16:creationId xmlns:a16="http://schemas.microsoft.com/office/drawing/2014/main" id="{5BAEBEB5-D980-4AE6-CBB2-A06B9B9CB0A6}"/>
              </a:ext>
            </a:extLst>
          </p:cNvPr>
          <p:cNvSpPr>
            <a:spLocks noGrp="1"/>
          </p:cNvSpPr>
          <p:nvPr>
            <p:ph type="sldNum" sz="quarter" idx="5"/>
          </p:nvPr>
        </p:nvSpPr>
        <p:spPr/>
        <p:txBody>
          <a:bodyPr/>
          <a:lstStyle/>
          <a:p>
            <a:fld id="{A2430F75-B5EC-044F-A636-30352D0A1350}" type="slidenum">
              <a:rPr lang="en-US" smtClean="0"/>
              <a:t>9</a:t>
            </a:fld>
            <a:endParaRPr lang="en-US"/>
          </a:p>
        </p:txBody>
      </p:sp>
    </p:spTree>
    <p:extLst>
      <p:ext uri="{BB962C8B-B14F-4D97-AF65-F5344CB8AC3E}">
        <p14:creationId xmlns:p14="http://schemas.microsoft.com/office/powerpoint/2010/main" val="356108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userDrawn="1"/>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pic>
        <p:nvPicPr>
          <p:cNvPr id="11" name="Picture 10">
            <a:extLst>
              <a:ext uri="{FF2B5EF4-FFF2-40B4-BE49-F238E27FC236}">
                <a16:creationId xmlns:a16="http://schemas.microsoft.com/office/drawing/2014/main" id="{FB5E77DC-2C9B-3252-42A1-1220C6B3BBBA}"/>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143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397764" y="408432"/>
            <a:ext cx="10096500" cy="688848"/>
          </a:xfrm>
        </p:spPr>
        <p:txBody>
          <a:bodyPr/>
          <a:lstStyle>
            <a:lvl1pPr>
              <a:defRPr cap="all" spc="50" baseline="0"/>
            </a:lvl1pPr>
          </a:lstStyle>
          <a:p>
            <a:r>
              <a:rPr lang="en-US" dirty="0"/>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397764" y="1328928"/>
            <a:ext cx="11049000" cy="4690872"/>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030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4/15/25</a:t>
            </a:fld>
            <a:endParaRPr lang="en-US"/>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a:p>
        </p:txBody>
      </p:sp>
      <p:pic>
        <p:nvPicPr>
          <p:cNvPr id="13" name="Picture 12"/>
          <p:cNvPicPr>
            <a:picLocks/>
          </p:cNvPicPr>
          <p:nvPr userDrawn="1"/>
        </p:nvPicPr>
        <p:blipFill rotWithShape="1">
          <a:blip r:embed="rId2"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28280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dirty="0"/>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pic>
        <p:nvPicPr>
          <p:cNvPr id="11" name="Picture 10">
            <a:extLst>
              <a:ext uri="{FF2B5EF4-FFF2-40B4-BE49-F238E27FC236}">
                <a16:creationId xmlns:a16="http://schemas.microsoft.com/office/drawing/2014/main" id="{AF0E8022-DF14-62B8-B246-81EB16FC656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pic>
        <p:nvPicPr>
          <p:cNvPr id="7" name="Picture 6">
            <a:extLst>
              <a:ext uri="{FF2B5EF4-FFF2-40B4-BE49-F238E27FC236}">
                <a16:creationId xmlns:a16="http://schemas.microsoft.com/office/drawing/2014/main" id="{C42614B7-2113-5057-CCB6-E38C5A070829}"/>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32004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25A95-582E-4BBB-DEB4-056147D55C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4161692" y="2031023"/>
            <a:ext cx="3868616" cy="2795954"/>
          </a:xfrm>
        </p:spPr>
        <p:txBody>
          <a:bodyPr anchor="ctr">
            <a:normAutofit/>
          </a:bodyPr>
          <a:lstStyle>
            <a:lvl1pPr algn="ctr">
              <a:defRPr sz="4000">
                <a:solidFill>
                  <a:schemeClr val="bg1"/>
                </a:solidFill>
              </a:defRPr>
            </a:lvl1pPr>
          </a:lstStyle>
          <a:p>
            <a:r>
              <a:rPr lang="en-US" dirty="0"/>
              <a:t>Click to </a:t>
            </a:r>
            <a:br>
              <a:rPr lang="en-US" dirty="0"/>
            </a:br>
            <a:r>
              <a:rPr lang="en-US" dirty="0"/>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3" name="Footer Placeholder 4">
            <a:extLst>
              <a:ext uri="{FF2B5EF4-FFF2-40B4-BE49-F238E27FC236}">
                <a16:creationId xmlns:a16="http://schemas.microsoft.com/office/drawing/2014/main" id="{5560EA2B-BE9C-1249-82D6-B7B0949FCFDE}"/>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76D2-8435-708B-9C12-A2DDE33F5A48}"/>
              </a:ext>
            </a:extLst>
          </p:cNvPr>
          <p:cNvSpPr>
            <a:spLocks noGrp="1"/>
          </p:cNvSpPr>
          <p:nvPr>
            <p:ph type="title"/>
          </p:nvPr>
        </p:nvSpPr>
        <p:spPr>
          <a:xfrm>
            <a:off x="352326" y="238026"/>
            <a:ext cx="10224545" cy="676374"/>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dirty="0"/>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5" name="Footer Placeholder 4">
            <a:extLst>
              <a:ext uri="{FF2B5EF4-FFF2-40B4-BE49-F238E27FC236}">
                <a16:creationId xmlns:a16="http://schemas.microsoft.com/office/drawing/2014/main" id="{F011983E-5F7D-4A6F-7455-559917154B65}"/>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0979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dirty="0"/>
          </a:p>
        </p:txBody>
      </p:sp>
      <p:sp>
        <p:nvSpPr>
          <p:cNvPr id="5" name="Title Placeholder 1">
            <a:extLst>
              <a:ext uri="{FF2B5EF4-FFF2-40B4-BE49-F238E27FC236}">
                <a16:creationId xmlns:a16="http://schemas.microsoft.com/office/drawing/2014/main" id="{B9BA94E1-F833-74C4-C220-979B5551CE35}"/>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
        <p:nvSpPr>
          <p:cNvPr id="2" name="Footer Placeholder 4">
            <a:extLst>
              <a:ext uri="{FF2B5EF4-FFF2-40B4-BE49-F238E27FC236}">
                <a16:creationId xmlns:a16="http://schemas.microsoft.com/office/drawing/2014/main" id="{57360BF7-31E7-2BD1-4BB4-C13DCDA30168}"/>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AE2A5084-C44C-EA39-3933-08EF7A31F02B}"/>
              </a:ext>
            </a:extLst>
          </p:cNvPr>
          <p:cNvSpPr>
            <a:spLocks noGrp="1"/>
          </p:cNvSpPr>
          <p:nvPr>
            <p:ph type="dt" sz="half" idx="10"/>
          </p:nvPr>
        </p:nvSpPr>
        <p:spPr>
          <a:xfrm>
            <a:off x="352326" y="6638826"/>
            <a:ext cx="1047750" cy="219174"/>
          </a:xfrm>
        </p:spPr>
        <p:txBody>
          <a:bodyPr/>
          <a:lstStyle/>
          <a:p>
            <a:endParaRPr lang="en-US" dirty="0"/>
          </a:p>
        </p:txBody>
      </p:sp>
    </p:spTree>
    <p:extLst>
      <p:ext uri="{BB962C8B-B14F-4D97-AF65-F5344CB8AC3E}">
        <p14:creationId xmlns:p14="http://schemas.microsoft.com/office/powerpoint/2010/main" val="232144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dirty="0"/>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Footer Placeholder 4">
            <a:extLst>
              <a:ext uri="{FF2B5EF4-FFF2-40B4-BE49-F238E27FC236}">
                <a16:creationId xmlns:a16="http://schemas.microsoft.com/office/drawing/2014/main" id="{8DBDE7BE-0766-0034-7D0C-E8361882A2A3}"/>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9" name="Title Placeholder 1">
            <a:extLst>
              <a:ext uri="{FF2B5EF4-FFF2-40B4-BE49-F238E27FC236}">
                <a16:creationId xmlns:a16="http://schemas.microsoft.com/office/drawing/2014/main" id="{5B33AD1C-7933-2EF8-CAB0-A2F20CFCC907}"/>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256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dirty="0"/>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11" name="Footer Placeholder 4">
            <a:extLst>
              <a:ext uri="{FF2B5EF4-FFF2-40B4-BE49-F238E27FC236}">
                <a16:creationId xmlns:a16="http://schemas.microsoft.com/office/drawing/2014/main" id="{F76D97C8-0436-F62D-BFA5-717EFFE33A42}"/>
              </a:ext>
            </a:extLst>
          </p:cNvPr>
          <p:cNvSpPr>
            <a:spLocks noGrp="1"/>
          </p:cNvSpPr>
          <p:nvPr>
            <p:ph type="ftr" sz="quarter" idx="1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12" name="Title Placeholder 1">
            <a:extLst>
              <a:ext uri="{FF2B5EF4-FFF2-40B4-BE49-F238E27FC236}">
                <a16:creationId xmlns:a16="http://schemas.microsoft.com/office/drawing/2014/main" id="{0AE0F15A-FB55-0A2A-8637-346EC2BA52BF}"/>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6116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095CF84F-EC16-562C-2BAD-72F51D22DAB1}"/>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3" name="Title Placeholder 1">
            <a:extLst>
              <a:ext uri="{FF2B5EF4-FFF2-40B4-BE49-F238E27FC236}">
                <a16:creationId xmlns:a16="http://schemas.microsoft.com/office/drawing/2014/main" id="{D4A350AF-779F-D130-3E44-E37B55D94EC8}"/>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879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4B54AD98-93FF-50F1-2674-9C5F6C07E9B6}"/>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5755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28194"/>
            <a:ext cx="10224545" cy="676374"/>
          </a:xfrm>
          <a:prstGeom prst="rect">
            <a:avLst/>
          </a:prstGeom>
        </p:spPr>
        <p:txBody>
          <a:bodyPr vert="horz" lIns="0" tIns="0" rIns="0" bIns="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tx2"/>
                </a:solidFill>
                <a:latin typeface="Exo 2 Semi Bold" pitchFamily="2" charset="77"/>
                <a:ea typeface="Open Sans" panose="020B0606030504020204" pitchFamily="34" charset="0"/>
                <a:cs typeface="Open Sans" panose="020B0606030504020204" pitchFamily="34" charset="0"/>
              </a:defRPr>
            </a:lvl1pPr>
          </a:lstStyle>
          <a:p>
            <a:endParaRPr lang="en-US" dirty="0"/>
          </a:p>
        </p:txBody>
      </p:sp>
      <p:sp>
        <p:nvSpPr>
          <p:cNvPr id="5" name="Footer Placeholder 4">
            <a:extLst>
              <a:ext uri="{FF2B5EF4-FFF2-40B4-BE49-F238E27FC236}">
                <a16:creationId xmlns:a16="http://schemas.microsoft.com/office/drawing/2014/main" id="{FD72EF1B-4646-6E00-A89E-1C0F88866C41}"/>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dirty="0"/>
              <a:t>CLICK TO EDIT CONTROL MARKING//CATEGORY</a:t>
            </a:r>
          </a:p>
        </p:txBody>
      </p:sp>
      <p:pic>
        <p:nvPicPr>
          <p:cNvPr id="52" name="Picture 51">
            <a:extLst>
              <a:ext uri="{FF2B5EF4-FFF2-40B4-BE49-F238E27FC236}">
                <a16:creationId xmlns:a16="http://schemas.microsoft.com/office/drawing/2014/main" id="{595B480F-57BC-AAE4-E8B1-8E74194E0AF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Tree>
    <p:extLst>
      <p:ext uri="{BB962C8B-B14F-4D97-AF65-F5344CB8AC3E}">
        <p14:creationId xmlns:p14="http://schemas.microsoft.com/office/powerpoint/2010/main" val="2950539206"/>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710" r:id="rId3"/>
    <p:sldLayoutId id="2147483715" r:id="rId4"/>
    <p:sldLayoutId id="2147483714" r:id="rId5"/>
    <p:sldLayoutId id="2147483706" r:id="rId6"/>
    <p:sldLayoutId id="2147483707" r:id="rId7"/>
    <p:sldLayoutId id="2147483708" r:id="rId8"/>
    <p:sldLayoutId id="2147483709" r:id="rId9"/>
    <p:sldLayoutId id="2147483716" r:id="rId10"/>
    <p:sldLayoutId id="2147483717" r:id="rId11"/>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1.emf"/><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3.emf"/></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3.png"/><Relationship Id="rId3" Type="http://schemas.openxmlformats.org/officeDocument/2006/relationships/image" Target="../media/image17.jpg"/><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4.gif"/><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image" Target="../media/image170.png"/><Relationship Id="rId15" Type="http://schemas.openxmlformats.org/officeDocument/2006/relationships/image" Target="../media/image23.png"/><Relationship Id="rId10" Type="http://schemas.openxmlformats.org/officeDocument/2006/relationships/image" Target="../media/image400.png"/><Relationship Id="rId4" Type="http://schemas.openxmlformats.org/officeDocument/2006/relationships/image" Target="../media/image18.png"/><Relationship Id="rId9" Type="http://schemas.microsoft.com/office/2007/relationships/hdphoto" Target="../media/hdphoto4.wdp"/><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5.mp4"/><Relationship Id="rId7" Type="http://schemas.openxmlformats.org/officeDocument/2006/relationships/image" Target="../media/image7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8.xml"/><Relationship Id="rId5" Type="http://schemas.openxmlformats.org/officeDocument/2006/relationships/slideLayout" Target="../slideLayouts/slideLayout11.xml"/><Relationship Id="rId4" Type="http://schemas.openxmlformats.org/officeDocument/2006/relationships/video" Target="../media/media5.mp4"/></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7.wav"/><Relationship Id="rId7" Type="http://schemas.openxmlformats.org/officeDocument/2006/relationships/slideLayout" Target="../slideLayouts/slideLayout11.xml"/><Relationship Id="rId12" Type="http://schemas.openxmlformats.org/officeDocument/2006/relationships/image" Target="../media/image8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66.jpeg"/><Relationship Id="rId5" Type="http://schemas.microsoft.com/office/2007/relationships/media" Target="../media/media8.wav"/><Relationship Id="rId10" Type="http://schemas.openxmlformats.org/officeDocument/2006/relationships/image" Target="../media/image80.emf"/><Relationship Id="rId4" Type="http://schemas.openxmlformats.org/officeDocument/2006/relationships/audio" Target="../media/media7.wav"/><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wmf"/><Relationship Id="rId10" Type="http://schemas.openxmlformats.org/officeDocument/2006/relationships/image" Target="../media/image41.jpeg"/><Relationship Id="rId4" Type="http://schemas.openxmlformats.org/officeDocument/2006/relationships/oleObject" Target="../embeddings/oleObject1.bin"/><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A2410B-6AF7-5C23-C262-97C467549352}"/>
              </a:ext>
            </a:extLst>
          </p:cNvPr>
          <p:cNvSpPr>
            <a:spLocks noGrp="1"/>
          </p:cNvSpPr>
          <p:nvPr>
            <p:ph type="ctrTitle"/>
          </p:nvPr>
        </p:nvSpPr>
        <p:spPr/>
        <p:txBody>
          <a:bodyPr>
            <a:normAutofit fontScale="90000"/>
          </a:bodyPr>
          <a:lstStyle/>
          <a:p>
            <a:r>
              <a:rPr lang="en-US" dirty="0"/>
              <a:t>Plato optimization-based design</a:t>
            </a:r>
          </a:p>
        </p:txBody>
      </p:sp>
      <p:sp>
        <p:nvSpPr>
          <p:cNvPr id="9" name="Subtitle 8">
            <a:extLst>
              <a:ext uri="{FF2B5EF4-FFF2-40B4-BE49-F238E27FC236}">
                <a16:creationId xmlns:a16="http://schemas.microsoft.com/office/drawing/2014/main" id="{277E70AA-80C4-8182-CFB3-3F7F8063FE23}"/>
              </a:ext>
            </a:extLst>
          </p:cNvPr>
          <p:cNvSpPr>
            <a:spLocks noGrp="1"/>
          </p:cNvSpPr>
          <p:nvPr>
            <p:ph type="subTitle" idx="1"/>
          </p:nvPr>
        </p:nvSpPr>
        <p:spPr/>
        <p:txBody>
          <a:bodyPr/>
          <a:lstStyle/>
          <a:p>
            <a:r>
              <a:rPr lang="en-US" dirty="0"/>
              <a:t>Sean Hardesty</a:t>
            </a:r>
          </a:p>
        </p:txBody>
      </p:sp>
      <p:sp>
        <p:nvSpPr>
          <p:cNvPr id="10" name="Text Placeholder 9">
            <a:extLst>
              <a:ext uri="{FF2B5EF4-FFF2-40B4-BE49-F238E27FC236}">
                <a16:creationId xmlns:a16="http://schemas.microsoft.com/office/drawing/2014/main" id="{197648E5-4D33-101D-02F7-374668BC7696}"/>
              </a:ext>
            </a:extLst>
          </p:cNvPr>
          <p:cNvSpPr>
            <a:spLocks noGrp="1"/>
          </p:cNvSpPr>
          <p:nvPr>
            <p:ph type="body" sz="quarter" idx="10"/>
          </p:nvPr>
        </p:nvSpPr>
        <p:spPr/>
        <p:txBody>
          <a:bodyPr>
            <a:normAutofit fontScale="92500"/>
          </a:bodyPr>
          <a:lstStyle/>
          <a:p>
            <a:r>
              <a:rPr lang="en-US" dirty="0"/>
              <a:t>PDE-Constrained Shape and Topology Optimization</a:t>
            </a:r>
          </a:p>
        </p:txBody>
      </p:sp>
      <p:pic>
        <p:nvPicPr>
          <p:cNvPr id="17" name="Content Placeholder 16">
            <a:extLst>
              <a:ext uri="{FF2B5EF4-FFF2-40B4-BE49-F238E27FC236}">
                <a16:creationId xmlns:a16="http://schemas.microsoft.com/office/drawing/2014/main" id="{2B101309-002E-A864-9BAE-BB43B8A62DFD}"/>
              </a:ext>
            </a:extLst>
          </p:cNvPr>
          <p:cNvPicPr>
            <a:picLocks noGrp="1" noChangeAspect="1"/>
          </p:cNvPicPr>
          <p:nvPr>
            <p:ph sz="quarter" idx="29"/>
          </p:nvPr>
        </p:nvPicPr>
        <p:blipFill>
          <a:blip r:embed="rId3"/>
          <a:stretch>
            <a:fillRect/>
          </a:stretch>
        </p:blipFill>
        <p:spPr>
          <a:xfrm>
            <a:off x="10471385" y="1584600"/>
            <a:ext cx="1433899" cy="1257961"/>
          </a:xfrm>
        </p:spPr>
      </p:pic>
      <p:sp>
        <p:nvSpPr>
          <p:cNvPr id="11" name="Text Placeholder 10">
            <a:extLst>
              <a:ext uri="{FF2B5EF4-FFF2-40B4-BE49-F238E27FC236}">
                <a16:creationId xmlns:a16="http://schemas.microsoft.com/office/drawing/2014/main" id="{723372AE-4EB0-AF36-96F8-172343BDF00D}"/>
              </a:ext>
            </a:extLst>
          </p:cNvPr>
          <p:cNvSpPr>
            <a:spLocks noGrp="1"/>
          </p:cNvSpPr>
          <p:nvPr>
            <p:ph type="body" sz="quarter" idx="26"/>
          </p:nvPr>
        </p:nvSpPr>
        <p:spPr/>
        <p:txBody>
          <a:bodyPr/>
          <a:lstStyle/>
          <a:p>
            <a:r>
              <a:rPr lang="en-US" dirty="0"/>
              <a:t>Org. 1543, Simulation Modeling Sciences</a:t>
            </a:r>
          </a:p>
        </p:txBody>
      </p:sp>
      <p:sp>
        <p:nvSpPr>
          <p:cNvPr id="13" name="Text Placeholder 12">
            <a:extLst>
              <a:ext uri="{FF2B5EF4-FFF2-40B4-BE49-F238E27FC236}">
                <a16:creationId xmlns:a16="http://schemas.microsoft.com/office/drawing/2014/main" id="{E22B2ACE-23E2-92D2-528F-973283EE27CB}"/>
              </a:ext>
            </a:extLst>
          </p:cNvPr>
          <p:cNvSpPr>
            <a:spLocks noGrp="1"/>
          </p:cNvSpPr>
          <p:nvPr>
            <p:ph type="body" sz="quarter" idx="31"/>
          </p:nvPr>
        </p:nvSpPr>
        <p:spPr/>
        <p:txBody>
          <a:bodyPr>
            <a:normAutofit lnSpcReduction="10000"/>
          </a:bodyPr>
          <a:lstStyle/>
          <a:p>
            <a:r>
              <a:rPr lang="en-US" dirty="0"/>
              <a:t>East Cost Optimization Meeting</a:t>
            </a:r>
          </a:p>
          <a:p>
            <a:r>
              <a:rPr lang="en-US" dirty="0"/>
              <a:t>April 17, 2025</a:t>
            </a:r>
          </a:p>
        </p:txBody>
      </p:sp>
      <p:grpSp>
        <p:nvGrpSpPr>
          <p:cNvPr id="2" name="Group 1">
            <a:extLst>
              <a:ext uri="{FF2B5EF4-FFF2-40B4-BE49-F238E27FC236}">
                <a16:creationId xmlns:a16="http://schemas.microsoft.com/office/drawing/2014/main" id="{9FEF8252-C392-66D6-12C3-91B01D75C9FA}"/>
              </a:ext>
            </a:extLst>
          </p:cNvPr>
          <p:cNvGrpSpPr>
            <a:grpSpLocks noChangeAspect="1"/>
          </p:cNvGrpSpPr>
          <p:nvPr/>
        </p:nvGrpSpPr>
        <p:grpSpPr>
          <a:xfrm>
            <a:off x="9371150" y="2969098"/>
            <a:ext cx="2565035" cy="919803"/>
            <a:chOff x="98322" y="3494184"/>
            <a:chExt cx="3340822" cy="1195057"/>
          </a:xfrm>
        </p:grpSpPr>
        <p:sp>
          <p:nvSpPr>
            <p:cNvPr id="3" name="Rectangle 2">
              <a:extLst>
                <a:ext uri="{FF2B5EF4-FFF2-40B4-BE49-F238E27FC236}">
                  <a16:creationId xmlns:a16="http://schemas.microsoft.com/office/drawing/2014/main" id="{6C8F298C-8567-E845-B208-C562DB05C076}"/>
                </a:ext>
              </a:extLst>
            </p:cNvPr>
            <p:cNvSpPr/>
            <p:nvPr userDrawn="1"/>
          </p:nvSpPr>
          <p:spPr>
            <a:xfrm>
              <a:off x="98322" y="3494184"/>
              <a:ext cx="3340822" cy="1195057"/>
            </a:xfrm>
            <a:prstGeom prst="rect">
              <a:avLst/>
            </a:prstGeom>
            <a:solidFill>
              <a:srgbClr val="6BC9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unDir3_mech1.png">
              <a:extLst>
                <a:ext uri="{FF2B5EF4-FFF2-40B4-BE49-F238E27FC236}">
                  <a16:creationId xmlns:a16="http://schemas.microsoft.com/office/drawing/2014/main" id="{E107D479-87AE-9EAA-1793-E1DA0A7D19CF}"/>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3024" b="91003" l="2165" r="97413"/>
                      </a14:imgEffect>
                    </a14:imgLayer>
                  </a14:imgProps>
                </a:ext>
                <a:ext uri="{28A0092B-C50C-407E-A947-70E740481C1C}">
                  <a14:useLocalDpi xmlns:a14="http://schemas.microsoft.com/office/drawing/2010/main"/>
                </a:ext>
              </a:extLst>
            </a:blip>
            <a:stretch>
              <a:fillRect/>
            </a:stretch>
          </p:blipFill>
          <p:spPr>
            <a:xfrm>
              <a:off x="2257958" y="3703772"/>
              <a:ext cx="1105889" cy="883118"/>
            </a:xfrm>
            <a:prstGeom prst="rect">
              <a:avLst/>
            </a:prstGeom>
            <a:ln>
              <a:noFill/>
            </a:ln>
          </p:spPr>
        </p:pic>
        <p:pic>
          <p:nvPicPr>
            <p:cNvPr id="5" name="Picture 4" descr="RunDir1_mech1.png">
              <a:extLst>
                <a:ext uri="{FF2B5EF4-FFF2-40B4-BE49-F238E27FC236}">
                  <a16:creationId xmlns:a16="http://schemas.microsoft.com/office/drawing/2014/main" id="{C969FD08-3806-522F-993C-385C45E54040}"/>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backgroundRemoval t="590" b="94543" l="581" r="97254"/>
                      </a14:imgEffect>
                    </a14:imgLayer>
                  </a14:imgProps>
                </a:ext>
                <a:ext uri="{28A0092B-C50C-407E-A947-70E740481C1C}">
                  <a14:useLocalDpi xmlns:a14="http://schemas.microsoft.com/office/drawing/2010/main"/>
                </a:ext>
              </a:extLst>
            </a:blip>
            <a:stretch>
              <a:fillRect/>
            </a:stretch>
          </p:blipFill>
          <p:spPr>
            <a:xfrm>
              <a:off x="1234150" y="3691582"/>
              <a:ext cx="1105889" cy="883118"/>
            </a:xfrm>
            <a:prstGeom prst="rect">
              <a:avLst/>
            </a:prstGeom>
            <a:ln>
              <a:noFill/>
            </a:ln>
          </p:spPr>
        </p:pic>
        <p:pic>
          <p:nvPicPr>
            <p:cNvPr id="6" name="Picture 5" descr="RunDir2_mech1.png">
              <a:extLst>
                <a:ext uri="{FF2B5EF4-FFF2-40B4-BE49-F238E27FC236}">
                  <a16:creationId xmlns:a16="http://schemas.microsoft.com/office/drawing/2014/main" id="{5541E2F0-0DD4-655B-7DC9-82647E18A25F}"/>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backgroundRemoval t="1032" b="95649" l="264" r="96938"/>
                      </a14:imgEffect>
                    </a14:imgLayer>
                  </a14:imgProps>
                </a:ext>
                <a:ext uri="{28A0092B-C50C-407E-A947-70E740481C1C}">
                  <a14:useLocalDpi xmlns:a14="http://schemas.microsoft.com/office/drawing/2010/main"/>
                </a:ext>
              </a:extLst>
            </a:blip>
            <a:stretch>
              <a:fillRect/>
            </a:stretch>
          </p:blipFill>
          <p:spPr>
            <a:xfrm>
              <a:off x="139765" y="3668123"/>
              <a:ext cx="1105889" cy="883118"/>
            </a:xfrm>
            <a:prstGeom prst="rect">
              <a:avLst/>
            </a:prstGeom>
            <a:ln>
              <a:noFill/>
            </a:ln>
          </p:spPr>
        </p:pic>
      </p:grpSp>
      <p:pic>
        <p:nvPicPr>
          <p:cNvPr id="7" name="Picture 6">
            <a:extLst>
              <a:ext uri="{FF2B5EF4-FFF2-40B4-BE49-F238E27FC236}">
                <a16:creationId xmlns:a16="http://schemas.microsoft.com/office/drawing/2014/main" id="{ED815883-7764-64FF-FA8D-14EE7E8FF3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297" b="94222" l="4344" r="97734">
                        <a14:foregroundMark x1="17658" y1="94382" x2="17658" y2="94382"/>
                        <a14:foregroundMark x1="4344" y1="71750" x2="4344" y2="71750"/>
                        <a14:foregroundMark x1="33900" y1="8828" x2="33900" y2="8828"/>
                        <a14:foregroundMark x1="49858" y1="5297" x2="49858" y2="5297"/>
                        <a14:foregroundMark x1="94240" y1="81862" x2="94240" y2="81862"/>
                        <a14:foregroundMark x1="97734" y1="79133" x2="97734" y2="79133"/>
                      </a14:backgroundRemoval>
                    </a14:imgEffect>
                  </a14:imgLayer>
                </a14:imgProps>
              </a:ext>
            </a:extLst>
          </a:blip>
          <a:stretch>
            <a:fillRect/>
          </a:stretch>
        </p:blipFill>
        <p:spPr>
          <a:xfrm>
            <a:off x="9591925" y="143257"/>
            <a:ext cx="2505747" cy="1474108"/>
          </a:xfrm>
          <a:prstGeom prst="rect">
            <a:avLst/>
          </a:prstGeom>
        </p:spPr>
      </p:pic>
      <p:pic>
        <p:nvPicPr>
          <p:cNvPr id="14" name="Picture 13">
            <a:extLst>
              <a:ext uri="{FF2B5EF4-FFF2-40B4-BE49-F238E27FC236}">
                <a16:creationId xmlns:a16="http://schemas.microsoft.com/office/drawing/2014/main" id="{98DECACB-8D4E-56B4-17C1-6E8768D7B7F8}"/>
              </a:ext>
            </a:extLst>
          </p:cNvPr>
          <p:cNvPicPr>
            <a:picLocks noChangeAspect="1"/>
          </p:cNvPicPr>
          <p:nvPr/>
        </p:nvPicPr>
        <p:blipFill>
          <a:blip r:embed="rId12"/>
          <a:stretch>
            <a:fillRect/>
          </a:stretch>
        </p:blipFill>
        <p:spPr>
          <a:xfrm>
            <a:off x="8310623" y="4054295"/>
            <a:ext cx="1871975" cy="1326659"/>
          </a:xfrm>
          <a:prstGeom prst="rect">
            <a:avLst/>
          </a:prstGeom>
        </p:spPr>
      </p:pic>
      <p:pic>
        <p:nvPicPr>
          <p:cNvPr id="15" name="Picture 14">
            <a:extLst>
              <a:ext uri="{FF2B5EF4-FFF2-40B4-BE49-F238E27FC236}">
                <a16:creationId xmlns:a16="http://schemas.microsoft.com/office/drawing/2014/main" id="{238A3FF2-4982-1880-E0E4-38327746E5C4}"/>
              </a:ext>
            </a:extLst>
          </p:cNvPr>
          <p:cNvPicPr>
            <a:picLocks noChangeAspect="1"/>
          </p:cNvPicPr>
          <p:nvPr/>
        </p:nvPicPr>
        <p:blipFill>
          <a:blip r:embed="rId13"/>
          <a:stretch>
            <a:fillRect/>
          </a:stretch>
        </p:blipFill>
        <p:spPr>
          <a:xfrm>
            <a:off x="10224816" y="4067759"/>
            <a:ext cx="1729424" cy="1331202"/>
          </a:xfrm>
          <a:prstGeom prst="rect">
            <a:avLst/>
          </a:prstGeom>
        </p:spPr>
      </p:pic>
      <p:sp>
        <p:nvSpPr>
          <p:cNvPr id="12" name="Text Placeholder 7">
            <a:extLst>
              <a:ext uri="{FF2B5EF4-FFF2-40B4-BE49-F238E27FC236}">
                <a16:creationId xmlns:a16="http://schemas.microsoft.com/office/drawing/2014/main" id="{5D95C594-A281-9AF7-C7C6-3EBC48727696}"/>
              </a:ext>
            </a:extLst>
          </p:cNvPr>
          <p:cNvSpPr txBox="1">
            <a:spLocks/>
          </p:cNvSpPr>
          <p:nvPr/>
        </p:nvSpPr>
        <p:spPr>
          <a:xfrm>
            <a:off x="11244155" y="6677198"/>
            <a:ext cx="1037494" cy="180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b="1" dirty="0">
                <a:latin typeface="Open Sans" panose="020B0606030504020204" pitchFamily="34" charset="0"/>
                <a:ea typeface="Open Sans" panose="020B0606030504020204" pitchFamily="34" charset="0"/>
                <a:cs typeface="Open Sans" panose="020B0606030504020204" pitchFamily="34" charset="0"/>
              </a:rPr>
              <a:t>SAND2025-04659C</a:t>
            </a:r>
          </a:p>
        </p:txBody>
      </p:sp>
    </p:spTree>
    <p:extLst>
      <p:ext uri="{BB962C8B-B14F-4D97-AF65-F5344CB8AC3E}">
        <p14:creationId xmlns:p14="http://schemas.microsoft.com/office/powerpoint/2010/main" val="5639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9C49-AE6C-9058-DBD5-37C5E8D9D99E}"/>
              </a:ext>
            </a:extLst>
          </p:cNvPr>
          <p:cNvSpPr>
            <a:spLocks noGrp="1"/>
          </p:cNvSpPr>
          <p:nvPr>
            <p:ph type="title"/>
          </p:nvPr>
        </p:nvSpPr>
        <p:spPr/>
        <p:txBody>
          <a:bodyPr/>
          <a:lstStyle/>
          <a:p>
            <a:r>
              <a:rPr lang="en-US" dirty="0"/>
              <a:t>Model Problem</a:t>
            </a:r>
          </a:p>
        </p:txBody>
      </p:sp>
      <p:sp>
        <p:nvSpPr>
          <p:cNvPr id="4" name="Slide Number Placeholder 3">
            <a:extLst>
              <a:ext uri="{FF2B5EF4-FFF2-40B4-BE49-F238E27FC236}">
                <a16:creationId xmlns:a16="http://schemas.microsoft.com/office/drawing/2014/main" id="{3AC25396-3576-5403-A114-53E2740CF60F}"/>
              </a:ext>
            </a:extLst>
          </p:cNvPr>
          <p:cNvSpPr>
            <a:spLocks noGrp="1"/>
          </p:cNvSpPr>
          <p:nvPr>
            <p:ph type="sldNum" sz="quarter" idx="4"/>
          </p:nvPr>
        </p:nvSpPr>
        <p:spPr/>
        <p:txBody>
          <a:bodyPr/>
          <a:lstStyle/>
          <a:p>
            <a:fld id="{6FB6B91F-BB11-E946-B7F6-1372EDB8DEC1}" type="slidenum">
              <a:rPr lang="en-US" smtClean="0"/>
              <a:pPr/>
              <a:t>10</a:t>
            </a:fld>
            <a:endParaRPr lang="en-US" dirty="0"/>
          </a:p>
        </p:txBody>
      </p:sp>
      <p:pic>
        <p:nvPicPr>
          <p:cNvPr id="5" name="Content Placeholder 5">
            <a:extLst>
              <a:ext uri="{FF2B5EF4-FFF2-40B4-BE49-F238E27FC236}">
                <a16:creationId xmlns:a16="http://schemas.microsoft.com/office/drawing/2014/main" id="{4A7922CF-D6D3-40F7-6E96-D15F80A69949}"/>
              </a:ext>
            </a:extLst>
          </p:cNvPr>
          <p:cNvPicPr>
            <a:picLocks noChangeAspect="1"/>
          </p:cNvPicPr>
          <p:nvPr/>
        </p:nvPicPr>
        <p:blipFill>
          <a:blip r:embed="rId3"/>
          <a:stretch>
            <a:fillRect/>
          </a:stretch>
        </p:blipFill>
        <p:spPr>
          <a:xfrm>
            <a:off x="6837180" y="381074"/>
            <a:ext cx="3894901" cy="2633737"/>
          </a:xfrm>
          <a:prstGeom prst="rect">
            <a:avLst/>
          </a:prstGeom>
        </p:spPr>
      </p:pic>
      <p:sp>
        <p:nvSpPr>
          <p:cNvPr id="6" name="TextBox 5">
            <a:extLst>
              <a:ext uri="{FF2B5EF4-FFF2-40B4-BE49-F238E27FC236}">
                <a16:creationId xmlns:a16="http://schemas.microsoft.com/office/drawing/2014/main" id="{E0CB5749-4327-92B9-F7A1-6C262175AFA5}"/>
              </a:ext>
            </a:extLst>
          </p:cNvPr>
          <p:cNvSpPr txBox="1"/>
          <p:nvPr/>
        </p:nvSpPr>
        <p:spPr>
          <a:xfrm>
            <a:off x="7013436" y="3155316"/>
            <a:ext cx="3369055" cy="369332"/>
          </a:xfrm>
          <a:prstGeom prst="rect">
            <a:avLst/>
          </a:prstGeom>
          <a:noFill/>
        </p:spPr>
        <p:txBody>
          <a:bodyPr wrap="square" rtlCol="0">
            <a:spAutoFit/>
          </a:bodyPr>
          <a:lstStyle/>
          <a:p>
            <a:r>
              <a:rPr lang="en-US" dirty="0"/>
              <a:t>From Day and Romero, 2004.</a:t>
            </a:r>
          </a:p>
        </p:txBody>
      </p:sp>
      <p:sp>
        <p:nvSpPr>
          <p:cNvPr id="7" name="TextBox 6">
            <a:extLst>
              <a:ext uri="{FF2B5EF4-FFF2-40B4-BE49-F238E27FC236}">
                <a16:creationId xmlns:a16="http://schemas.microsoft.com/office/drawing/2014/main" id="{8B6AC0AD-99EB-EE0D-58D5-B8F94463D4B4}"/>
              </a:ext>
            </a:extLst>
          </p:cNvPr>
          <p:cNvSpPr txBox="1"/>
          <p:nvPr/>
        </p:nvSpPr>
        <p:spPr>
          <a:xfrm>
            <a:off x="484348" y="1028343"/>
            <a:ext cx="5611652" cy="2400657"/>
          </a:xfrm>
          <a:prstGeom prst="rect">
            <a:avLst/>
          </a:prstGeom>
          <a:noFill/>
        </p:spPr>
        <p:txBody>
          <a:bodyPr wrap="square" rtlCol="0">
            <a:spAutoFit/>
          </a:bodyPr>
          <a:lstStyle/>
          <a:p>
            <a:r>
              <a:rPr lang="en-US" sz="2400" b="1" dirty="0">
                <a:latin typeface="+mj-lt"/>
              </a:rPr>
              <a:t>Why do we need an analytic solution?</a:t>
            </a:r>
          </a:p>
          <a:p>
            <a:endParaRPr lang="en-US" dirty="0"/>
          </a:p>
          <a:p>
            <a:r>
              <a:rPr lang="en-US" dirty="0"/>
              <a:t>Modal shape/topology optimization combines many working parts:</a:t>
            </a:r>
          </a:p>
          <a:p>
            <a:pPr marL="342900" indent="-342900">
              <a:buFont typeface="+mj-lt"/>
              <a:buAutoNum type="arabicPeriod"/>
            </a:pPr>
            <a:r>
              <a:rPr lang="en-US" dirty="0"/>
              <a:t>Re-meshing as design variables change</a:t>
            </a:r>
          </a:p>
          <a:p>
            <a:pPr marL="342900" indent="-342900">
              <a:buFont typeface="+mj-lt"/>
              <a:buAutoNum type="arabicPeriod"/>
            </a:pPr>
            <a:r>
              <a:rPr lang="en-US" dirty="0"/>
              <a:t>CAD or level-set mesh sensitivities</a:t>
            </a:r>
          </a:p>
          <a:p>
            <a:pPr marL="342900" indent="-342900">
              <a:buFont typeface="+mj-lt"/>
              <a:buAutoNum type="arabicPeriod"/>
            </a:pPr>
            <a:r>
              <a:rPr lang="en-US" dirty="0"/>
              <a:t>Finite Element approximation of the modes</a:t>
            </a:r>
          </a:p>
          <a:p>
            <a:pPr marL="342900" indent="-342900">
              <a:buFont typeface="+mj-lt"/>
              <a:buAutoNum type="arabicPeriod"/>
            </a:pPr>
            <a:r>
              <a:rPr lang="en-US" dirty="0"/>
              <a:t>Computation of the objective and gradient</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D77975F-834A-309A-4DDD-71CCA883783E}"/>
                  </a:ext>
                </a:extLst>
              </p:cNvPr>
              <p:cNvGraphicFramePr>
                <a:graphicFrameLocks noGrp="1"/>
              </p:cNvGraphicFramePr>
              <p:nvPr>
                <p:extLst>
                  <p:ext uri="{D42A27DB-BD31-4B8C-83A1-F6EECF244321}">
                    <p14:modId xmlns:p14="http://schemas.microsoft.com/office/powerpoint/2010/main" val="139004655"/>
                  </p:ext>
                </p:extLst>
              </p:nvPr>
            </p:nvGraphicFramePr>
            <p:xfrm>
              <a:off x="352326" y="3885467"/>
              <a:ext cx="7743005" cy="2127291"/>
            </p:xfrm>
            <a:graphic>
              <a:graphicData uri="http://schemas.openxmlformats.org/drawingml/2006/table">
                <a:tbl>
                  <a:tblPr firstRow="1" bandRow="1">
                    <a:tableStyleId>{5C22544A-7EE6-4342-B048-85BDC9FD1C3A}</a:tableStyleId>
                  </a:tblPr>
                  <a:tblGrid>
                    <a:gridCol w="420604">
                      <a:extLst>
                        <a:ext uri="{9D8B030D-6E8A-4147-A177-3AD203B41FA5}">
                          <a16:colId xmlns:a16="http://schemas.microsoft.com/office/drawing/2014/main" val="3815922306"/>
                        </a:ext>
                      </a:extLst>
                    </a:gridCol>
                    <a:gridCol w="872010">
                      <a:extLst>
                        <a:ext uri="{9D8B030D-6E8A-4147-A177-3AD203B41FA5}">
                          <a16:colId xmlns:a16="http://schemas.microsoft.com/office/drawing/2014/main" val="2489830601"/>
                        </a:ext>
                      </a:extLst>
                    </a:gridCol>
                    <a:gridCol w="1006521">
                      <a:extLst>
                        <a:ext uri="{9D8B030D-6E8A-4147-A177-3AD203B41FA5}">
                          <a16:colId xmlns:a16="http://schemas.microsoft.com/office/drawing/2014/main" val="2951009286"/>
                        </a:ext>
                      </a:extLst>
                    </a:gridCol>
                    <a:gridCol w="1385319">
                      <a:extLst>
                        <a:ext uri="{9D8B030D-6E8A-4147-A177-3AD203B41FA5}">
                          <a16:colId xmlns:a16="http://schemas.microsoft.com/office/drawing/2014/main" val="2624487633"/>
                        </a:ext>
                      </a:extLst>
                    </a:gridCol>
                    <a:gridCol w="1406965">
                      <a:extLst>
                        <a:ext uri="{9D8B030D-6E8A-4147-A177-3AD203B41FA5}">
                          <a16:colId xmlns:a16="http://schemas.microsoft.com/office/drawing/2014/main" val="2798101493"/>
                        </a:ext>
                      </a:extLst>
                    </a:gridCol>
                    <a:gridCol w="2651586">
                      <a:extLst>
                        <a:ext uri="{9D8B030D-6E8A-4147-A177-3AD203B41FA5}">
                          <a16:colId xmlns:a16="http://schemas.microsoft.com/office/drawing/2014/main" val="351391718"/>
                        </a:ext>
                      </a:extLst>
                    </a:gridCol>
                  </a:tblGrid>
                  <a:tr h="687737">
                    <a:tc>
                      <a:txBody>
                        <a:bodyPr/>
                        <a:lstStyle/>
                        <a:p>
                          <a:endParaRPr lang="en-US"/>
                        </a:p>
                      </a:txBody>
                      <a:tcPr/>
                    </a:tc>
                    <a:tc>
                      <a:txBody>
                        <a:bodyPr/>
                        <a:lstStyle/>
                        <a:p>
                          <a:r>
                            <a:rPr lang="en-US" dirty="0"/>
                            <a:t>Initial</a:t>
                          </a:r>
                        </a:p>
                      </a:txBody>
                      <a:tcPr/>
                    </a:tc>
                    <a:tc>
                      <a:txBody>
                        <a:bodyPr/>
                        <a:lstStyle/>
                        <a:p>
                          <a:r>
                            <a:rPr lang="en-US"/>
                            <a:t>Target</a:t>
                          </a:r>
                        </a:p>
                      </a:txBody>
                      <a:tcPr/>
                    </a:tc>
                    <a:tc>
                      <a:txBody>
                        <a:bodyPr/>
                        <a:lstStyle/>
                        <a:p>
                          <a:r>
                            <a:rPr lang="en-US"/>
                            <a:t>Optimized</a:t>
                          </a:r>
                        </a:p>
                        <a:p>
                          <a:r>
                            <a:rPr lang="en-US"/>
                            <a:t>(ROL, p=2)</a:t>
                          </a:r>
                        </a:p>
                      </a:txBody>
                      <a:tcPr/>
                    </a:tc>
                    <a:tc>
                      <a:txBody>
                        <a:bodyPr/>
                        <a:lstStyle/>
                        <a:p>
                          <a:r>
                            <a:rPr lang="en-US"/>
                            <a:t>Optimized (ROL, p=3)</a:t>
                          </a:r>
                        </a:p>
                      </a:txBody>
                      <a:tcPr/>
                    </a:tc>
                    <a:tc>
                      <a:txBody>
                        <a:bodyPr/>
                        <a:lstStyle/>
                        <a:p>
                          <a:r>
                            <a:rPr lang="en-US"/>
                            <a:t>Optimized</a:t>
                          </a:r>
                        </a:p>
                        <a:p>
                          <a:r>
                            <a:rPr lang="en-US"/>
                            <a:t>(</a:t>
                          </a:r>
                          <a:r>
                            <a:rPr lang="en-US" err="1"/>
                            <a:t>Matlab</a:t>
                          </a:r>
                          <a:r>
                            <a:rPr lang="en-US"/>
                            <a:t>, analytic)</a:t>
                          </a:r>
                        </a:p>
                      </a:txBody>
                      <a:tcPr/>
                    </a:tc>
                    <a:extLst>
                      <a:ext uri="{0D108BD9-81ED-4DB2-BD59-A6C34878D82A}">
                        <a16:rowId xmlns:a16="http://schemas.microsoft.com/office/drawing/2014/main" val="797751354"/>
                      </a:ext>
                    </a:extLst>
                  </a:tr>
                  <a:tr h="491824">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𝑥</m:t>
                                    </m:r>
                                  </m:sub>
                                </m:sSub>
                              </m:oMath>
                            </m:oMathPara>
                          </a14:m>
                          <a:endParaRPr lang="en-US"/>
                        </a:p>
                      </a:txBody>
                      <a:tcPr/>
                    </a:tc>
                    <a:tc>
                      <a:txBody>
                        <a:bodyPr/>
                        <a:lstStyle/>
                        <a:p>
                          <a:r>
                            <a:rPr lang="en-US"/>
                            <a:t>4.2</a:t>
                          </a:r>
                        </a:p>
                      </a:txBody>
                      <a:tcPr/>
                    </a:tc>
                    <a:tc>
                      <a:txBody>
                        <a:bodyPr/>
                        <a:lstStyle/>
                        <a:p>
                          <a:r>
                            <a:rPr lang="en-US"/>
                            <a:t>5.0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5.000</a:t>
                          </a:r>
                          <a:r>
                            <a:rPr lang="en-US" sz="1800" kern="1200">
                              <a:solidFill>
                                <a:srgbClr val="000000"/>
                              </a:solidFill>
                              <a:effectLst/>
                              <a:latin typeface="+mn-lt"/>
                              <a:ea typeface="+mn-ea"/>
                              <a:cs typeface="+mn-cs"/>
                            </a:rPr>
                            <a:t>5957</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4.9999</a:t>
                          </a:r>
                          <a:r>
                            <a:rPr lang="en-US" sz="1800" kern="1200">
                              <a:solidFill>
                                <a:schemeClr val="dk1"/>
                              </a:solidFill>
                              <a:effectLst/>
                              <a:latin typeface="+mn-lt"/>
                              <a:ea typeface="+mn-ea"/>
                              <a:cs typeface="+mn-cs"/>
                            </a:rPr>
                            <a:t>404</a:t>
                          </a:r>
                        </a:p>
                      </a:txBody>
                      <a:tcPr/>
                    </a:tc>
                    <a:tc>
                      <a:txBody>
                        <a:bodyPr/>
                        <a:lstStyle/>
                        <a:p>
                          <a:r>
                            <a:rPr lang="en-US">
                              <a:solidFill>
                                <a:srgbClr val="007F3A"/>
                              </a:solidFill>
                            </a:rPr>
                            <a:t>4.999999</a:t>
                          </a:r>
                          <a:r>
                            <a:rPr lang="en-US"/>
                            <a:t>527709537</a:t>
                          </a:r>
                        </a:p>
                      </a:txBody>
                      <a:tcPr/>
                    </a:tc>
                    <a:extLst>
                      <a:ext uri="{0D108BD9-81ED-4DB2-BD59-A6C34878D82A}">
                        <a16:rowId xmlns:a16="http://schemas.microsoft.com/office/drawing/2014/main" val="2703507498"/>
                      </a:ext>
                    </a:extLst>
                  </a:tr>
                  <a:tr h="47862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𝑦</m:t>
                                    </m:r>
                                  </m:sub>
                                </m:sSub>
                              </m:oMath>
                            </m:oMathPara>
                          </a14:m>
                          <a:endParaRPr lang="en-US"/>
                        </a:p>
                      </a:txBody>
                      <a:tcPr/>
                    </a:tc>
                    <a:tc>
                      <a:txBody>
                        <a:bodyPr/>
                        <a:lstStyle/>
                        <a:p>
                          <a:r>
                            <a:rPr lang="en-US"/>
                            <a:t>5.0</a:t>
                          </a:r>
                        </a:p>
                      </a:txBody>
                      <a:tcPr/>
                    </a:tc>
                    <a:tc>
                      <a:txBody>
                        <a:bodyPr/>
                        <a:lstStyle/>
                        <a:p>
                          <a:r>
                            <a:rPr lang="en-US"/>
                            <a:t>6.0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5.99</a:t>
                          </a:r>
                          <a:r>
                            <a:rPr lang="en-US" sz="1800" kern="1200">
                              <a:solidFill>
                                <a:srgbClr val="000000"/>
                              </a:solidFill>
                              <a:effectLst/>
                              <a:latin typeface="+mn-lt"/>
                              <a:ea typeface="+mn-ea"/>
                              <a:cs typeface="+mn-cs"/>
                            </a:rPr>
                            <a:t>8512</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dirty="0">
                              <a:solidFill>
                                <a:srgbClr val="007F3A"/>
                              </a:solidFill>
                              <a:effectLst/>
                              <a:latin typeface="+mn-lt"/>
                              <a:ea typeface="+mn-ea"/>
                              <a:cs typeface="+mn-cs"/>
                            </a:rPr>
                            <a:t>5.9999</a:t>
                          </a:r>
                          <a:r>
                            <a:rPr lang="en-US" sz="1800" kern="1200" dirty="0">
                              <a:solidFill>
                                <a:schemeClr val="dk1"/>
                              </a:solidFill>
                              <a:effectLst/>
                              <a:latin typeface="+mn-lt"/>
                              <a:ea typeface="+mn-ea"/>
                              <a:cs typeface="+mn-cs"/>
                            </a:rPr>
                            <a:t>854</a:t>
                          </a:r>
                        </a:p>
                      </a:txBody>
                      <a:tcPr/>
                    </a:tc>
                    <a:tc>
                      <a:txBody>
                        <a:bodyPr/>
                        <a:lstStyle/>
                        <a:p>
                          <a:r>
                            <a:rPr lang="en-US" dirty="0">
                              <a:solidFill>
                                <a:srgbClr val="007F3A"/>
                              </a:solidFill>
                            </a:rPr>
                            <a:t>5.999999</a:t>
                          </a:r>
                          <a:r>
                            <a:rPr lang="en-US" dirty="0"/>
                            <a:t>702101519</a:t>
                          </a:r>
                        </a:p>
                      </a:txBody>
                      <a:tcPr/>
                    </a:tc>
                    <a:extLst>
                      <a:ext uri="{0D108BD9-81ED-4DB2-BD59-A6C34878D82A}">
                        <a16:rowId xmlns:a16="http://schemas.microsoft.com/office/drawing/2014/main" val="912551370"/>
                      </a:ext>
                    </a:extLst>
                  </a:tr>
                  <a:tr h="46911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𝑧</m:t>
                                    </m:r>
                                  </m:sub>
                                </m:sSub>
                              </m:oMath>
                            </m:oMathPara>
                          </a14:m>
                          <a:endParaRPr lang="en-US"/>
                        </a:p>
                      </a:txBody>
                      <a:tcPr/>
                    </a:tc>
                    <a:tc>
                      <a:txBody>
                        <a:bodyPr/>
                        <a:lstStyle/>
                        <a:p>
                          <a:r>
                            <a:rPr lang="en-US"/>
                            <a:t>6.3</a:t>
                          </a:r>
                        </a:p>
                      </a:txBody>
                      <a:tcPr/>
                    </a:tc>
                    <a:tc>
                      <a:txBody>
                        <a:bodyPr/>
                        <a:lstStyle/>
                        <a:p>
                          <a:r>
                            <a:rPr lang="en-US"/>
                            <a:t>7.0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7.0000</a:t>
                          </a:r>
                          <a:r>
                            <a:rPr lang="en-US" sz="1800" kern="1200">
                              <a:solidFill>
                                <a:srgbClr val="000000"/>
                              </a:solidFill>
                              <a:effectLst/>
                              <a:latin typeface="+mn-lt"/>
                              <a:ea typeface="+mn-ea"/>
                              <a:cs typeface="+mn-cs"/>
                            </a:rPr>
                            <a:t>59</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6.9999</a:t>
                          </a:r>
                          <a:r>
                            <a:rPr lang="en-US" sz="1800" kern="1200">
                              <a:solidFill>
                                <a:schemeClr val="dk1"/>
                              </a:solidFill>
                              <a:effectLst/>
                              <a:latin typeface="+mn-lt"/>
                              <a:ea typeface="+mn-ea"/>
                              <a:cs typeface="+mn-cs"/>
                            </a:rPr>
                            <a:t>601</a:t>
                          </a:r>
                        </a:p>
                      </a:txBody>
                      <a:tcPr/>
                    </a:tc>
                    <a:tc>
                      <a:txBody>
                        <a:bodyPr/>
                        <a:lstStyle/>
                        <a:p>
                          <a:r>
                            <a:rPr lang="en-US" dirty="0">
                              <a:solidFill>
                                <a:srgbClr val="007F3A"/>
                              </a:solidFill>
                            </a:rPr>
                            <a:t>7.0000000</a:t>
                          </a:r>
                          <a:r>
                            <a:rPr lang="en-US" dirty="0"/>
                            <a:t>31488898</a:t>
                          </a:r>
                        </a:p>
                      </a:txBody>
                      <a:tcPr/>
                    </a:tc>
                    <a:extLst>
                      <a:ext uri="{0D108BD9-81ED-4DB2-BD59-A6C34878D82A}">
                        <a16:rowId xmlns:a16="http://schemas.microsoft.com/office/drawing/2014/main" val="4119372765"/>
                      </a:ext>
                    </a:extLst>
                  </a:tr>
                </a:tbl>
              </a:graphicData>
            </a:graphic>
          </p:graphicFrame>
        </mc:Choice>
        <mc:Fallback xmlns="">
          <p:graphicFrame>
            <p:nvGraphicFramePr>
              <p:cNvPr id="8" name="Table 7">
                <a:extLst>
                  <a:ext uri="{FF2B5EF4-FFF2-40B4-BE49-F238E27FC236}">
                    <a16:creationId xmlns:a16="http://schemas.microsoft.com/office/drawing/2014/main" id="{FD77975F-834A-309A-4DDD-71CCA883783E}"/>
                  </a:ext>
                </a:extLst>
              </p:cNvPr>
              <p:cNvGraphicFramePr>
                <a:graphicFrameLocks noGrp="1"/>
              </p:cNvGraphicFramePr>
              <p:nvPr>
                <p:extLst>
                  <p:ext uri="{D42A27DB-BD31-4B8C-83A1-F6EECF244321}">
                    <p14:modId xmlns:p14="http://schemas.microsoft.com/office/powerpoint/2010/main" val="139004655"/>
                  </p:ext>
                </p:extLst>
              </p:nvPr>
            </p:nvGraphicFramePr>
            <p:xfrm>
              <a:off x="352326" y="3885467"/>
              <a:ext cx="7743005" cy="2127291"/>
            </p:xfrm>
            <a:graphic>
              <a:graphicData uri="http://schemas.openxmlformats.org/drawingml/2006/table">
                <a:tbl>
                  <a:tblPr firstRow="1" bandRow="1">
                    <a:tableStyleId>{5C22544A-7EE6-4342-B048-85BDC9FD1C3A}</a:tableStyleId>
                  </a:tblPr>
                  <a:tblGrid>
                    <a:gridCol w="420604">
                      <a:extLst>
                        <a:ext uri="{9D8B030D-6E8A-4147-A177-3AD203B41FA5}">
                          <a16:colId xmlns:a16="http://schemas.microsoft.com/office/drawing/2014/main" val="3815922306"/>
                        </a:ext>
                      </a:extLst>
                    </a:gridCol>
                    <a:gridCol w="872010">
                      <a:extLst>
                        <a:ext uri="{9D8B030D-6E8A-4147-A177-3AD203B41FA5}">
                          <a16:colId xmlns:a16="http://schemas.microsoft.com/office/drawing/2014/main" val="2489830601"/>
                        </a:ext>
                      </a:extLst>
                    </a:gridCol>
                    <a:gridCol w="1006521">
                      <a:extLst>
                        <a:ext uri="{9D8B030D-6E8A-4147-A177-3AD203B41FA5}">
                          <a16:colId xmlns:a16="http://schemas.microsoft.com/office/drawing/2014/main" val="2951009286"/>
                        </a:ext>
                      </a:extLst>
                    </a:gridCol>
                    <a:gridCol w="1385319">
                      <a:extLst>
                        <a:ext uri="{9D8B030D-6E8A-4147-A177-3AD203B41FA5}">
                          <a16:colId xmlns:a16="http://schemas.microsoft.com/office/drawing/2014/main" val="2624487633"/>
                        </a:ext>
                      </a:extLst>
                    </a:gridCol>
                    <a:gridCol w="1406965">
                      <a:extLst>
                        <a:ext uri="{9D8B030D-6E8A-4147-A177-3AD203B41FA5}">
                          <a16:colId xmlns:a16="http://schemas.microsoft.com/office/drawing/2014/main" val="2798101493"/>
                        </a:ext>
                      </a:extLst>
                    </a:gridCol>
                    <a:gridCol w="2651586">
                      <a:extLst>
                        <a:ext uri="{9D8B030D-6E8A-4147-A177-3AD203B41FA5}">
                          <a16:colId xmlns:a16="http://schemas.microsoft.com/office/drawing/2014/main" val="351391718"/>
                        </a:ext>
                      </a:extLst>
                    </a:gridCol>
                  </a:tblGrid>
                  <a:tr h="687737">
                    <a:tc>
                      <a:txBody>
                        <a:bodyPr/>
                        <a:lstStyle/>
                        <a:p>
                          <a:endParaRPr lang="en-US"/>
                        </a:p>
                      </a:txBody>
                      <a:tcPr/>
                    </a:tc>
                    <a:tc>
                      <a:txBody>
                        <a:bodyPr/>
                        <a:lstStyle/>
                        <a:p>
                          <a:r>
                            <a:rPr lang="en-US" dirty="0"/>
                            <a:t>Initial</a:t>
                          </a:r>
                        </a:p>
                      </a:txBody>
                      <a:tcPr/>
                    </a:tc>
                    <a:tc>
                      <a:txBody>
                        <a:bodyPr/>
                        <a:lstStyle/>
                        <a:p>
                          <a:r>
                            <a:rPr lang="en-US"/>
                            <a:t>Target</a:t>
                          </a:r>
                        </a:p>
                      </a:txBody>
                      <a:tcPr/>
                    </a:tc>
                    <a:tc>
                      <a:txBody>
                        <a:bodyPr/>
                        <a:lstStyle/>
                        <a:p>
                          <a:r>
                            <a:rPr lang="en-US"/>
                            <a:t>Optimized</a:t>
                          </a:r>
                        </a:p>
                        <a:p>
                          <a:r>
                            <a:rPr lang="en-US"/>
                            <a:t>(ROL, p=2)</a:t>
                          </a:r>
                        </a:p>
                      </a:txBody>
                      <a:tcPr/>
                    </a:tc>
                    <a:tc>
                      <a:txBody>
                        <a:bodyPr/>
                        <a:lstStyle/>
                        <a:p>
                          <a:r>
                            <a:rPr lang="en-US"/>
                            <a:t>Optimized (ROL, p=3)</a:t>
                          </a:r>
                        </a:p>
                      </a:txBody>
                      <a:tcPr/>
                    </a:tc>
                    <a:tc>
                      <a:txBody>
                        <a:bodyPr/>
                        <a:lstStyle/>
                        <a:p>
                          <a:r>
                            <a:rPr lang="en-US"/>
                            <a:t>Optimized</a:t>
                          </a:r>
                        </a:p>
                        <a:p>
                          <a:r>
                            <a:rPr lang="en-US"/>
                            <a:t>(</a:t>
                          </a:r>
                          <a:r>
                            <a:rPr lang="en-US" err="1"/>
                            <a:t>Matlab</a:t>
                          </a:r>
                          <a:r>
                            <a:rPr lang="en-US"/>
                            <a:t>, analytic)</a:t>
                          </a:r>
                        </a:p>
                      </a:txBody>
                      <a:tcPr/>
                    </a:tc>
                    <a:extLst>
                      <a:ext uri="{0D108BD9-81ED-4DB2-BD59-A6C34878D82A}">
                        <a16:rowId xmlns:a16="http://schemas.microsoft.com/office/drawing/2014/main" val="797751354"/>
                      </a:ext>
                    </a:extLst>
                  </a:tr>
                  <a:tr h="491824">
                    <a:tc>
                      <a:txBody>
                        <a:bodyPr/>
                        <a:lstStyle/>
                        <a:p>
                          <a:endParaRPr lang="en-US"/>
                        </a:p>
                      </a:txBody>
                      <a:tcPr>
                        <a:blipFill>
                          <a:blip r:embed="rId4"/>
                          <a:stretch>
                            <a:fillRect l="-3030" t="-146154" r="-1757576" b="-194872"/>
                          </a:stretch>
                        </a:blipFill>
                      </a:tcPr>
                    </a:tc>
                    <a:tc>
                      <a:txBody>
                        <a:bodyPr/>
                        <a:lstStyle/>
                        <a:p>
                          <a:r>
                            <a:rPr lang="en-US"/>
                            <a:t>4.2</a:t>
                          </a:r>
                        </a:p>
                      </a:txBody>
                      <a:tcPr/>
                    </a:tc>
                    <a:tc>
                      <a:txBody>
                        <a:bodyPr/>
                        <a:lstStyle/>
                        <a:p>
                          <a:r>
                            <a:rPr lang="en-US"/>
                            <a:t>5.0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5.000</a:t>
                          </a:r>
                          <a:r>
                            <a:rPr lang="en-US" sz="1800" kern="1200">
                              <a:solidFill>
                                <a:srgbClr val="000000"/>
                              </a:solidFill>
                              <a:effectLst/>
                              <a:latin typeface="+mn-lt"/>
                              <a:ea typeface="+mn-ea"/>
                              <a:cs typeface="+mn-cs"/>
                            </a:rPr>
                            <a:t>5957</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4.9999</a:t>
                          </a:r>
                          <a:r>
                            <a:rPr lang="en-US" sz="1800" kern="1200">
                              <a:solidFill>
                                <a:schemeClr val="dk1"/>
                              </a:solidFill>
                              <a:effectLst/>
                              <a:latin typeface="+mn-lt"/>
                              <a:ea typeface="+mn-ea"/>
                              <a:cs typeface="+mn-cs"/>
                            </a:rPr>
                            <a:t>404</a:t>
                          </a:r>
                        </a:p>
                      </a:txBody>
                      <a:tcPr/>
                    </a:tc>
                    <a:tc>
                      <a:txBody>
                        <a:bodyPr/>
                        <a:lstStyle/>
                        <a:p>
                          <a:r>
                            <a:rPr lang="en-US">
                              <a:solidFill>
                                <a:srgbClr val="007F3A"/>
                              </a:solidFill>
                            </a:rPr>
                            <a:t>4.999999</a:t>
                          </a:r>
                          <a:r>
                            <a:rPr lang="en-US"/>
                            <a:t>527709537</a:t>
                          </a:r>
                        </a:p>
                      </a:txBody>
                      <a:tcPr/>
                    </a:tc>
                    <a:extLst>
                      <a:ext uri="{0D108BD9-81ED-4DB2-BD59-A6C34878D82A}">
                        <a16:rowId xmlns:a16="http://schemas.microsoft.com/office/drawing/2014/main" val="2703507498"/>
                      </a:ext>
                    </a:extLst>
                  </a:tr>
                  <a:tr h="478620">
                    <a:tc>
                      <a:txBody>
                        <a:bodyPr/>
                        <a:lstStyle/>
                        <a:p>
                          <a:endParaRPr lang="en-US"/>
                        </a:p>
                      </a:txBody>
                      <a:tcPr>
                        <a:blipFill>
                          <a:blip r:embed="rId4"/>
                          <a:stretch>
                            <a:fillRect l="-3030" t="-252632" r="-1757576" b="-100000"/>
                          </a:stretch>
                        </a:blipFill>
                      </a:tcPr>
                    </a:tc>
                    <a:tc>
                      <a:txBody>
                        <a:bodyPr/>
                        <a:lstStyle/>
                        <a:p>
                          <a:r>
                            <a:rPr lang="en-US"/>
                            <a:t>5.0</a:t>
                          </a:r>
                        </a:p>
                      </a:txBody>
                      <a:tcPr/>
                    </a:tc>
                    <a:tc>
                      <a:txBody>
                        <a:bodyPr/>
                        <a:lstStyle/>
                        <a:p>
                          <a:r>
                            <a:rPr lang="en-US"/>
                            <a:t>6.0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5.99</a:t>
                          </a:r>
                          <a:r>
                            <a:rPr lang="en-US" sz="1800" kern="1200">
                              <a:solidFill>
                                <a:srgbClr val="000000"/>
                              </a:solidFill>
                              <a:effectLst/>
                              <a:latin typeface="+mn-lt"/>
                              <a:ea typeface="+mn-ea"/>
                              <a:cs typeface="+mn-cs"/>
                            </a:rPr>
                            <a:t>8512</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dirty="0">
                              <a:solidFill>
                                <a:srgbClr val="007F3A"/>
                              </a:solidFill>
                              <a:effectLst/>
                              <a:latin typeface="+mn-lt"/>
                              <a:ea typeface="+mn-ea"/>
                              <a:cs typeface="+mn-cs"/>
                            </a:rPr>
                            <a:t>5.9999</a:t>
                          </a:r>
                          <a:r>
                            <a:rPr lang="en-US" sz="1800" kern="1200" dirty="0">
                              <a:solidFill>
                                <a:schemeClr val="dk1"/>
                              </a:solidFill>
                              <a:effectLst/>
                              <a:latin typeface="+mn-lt"/>
                              <a:ea typeface="+mn-ea"/>
                              <a:cs typeface="+mn-cs"/>
                            </a:rPr>
                            <a:t>854</a:t>
                          </a:r>
                        </a:p>
                      </a:txBody>
                      <a:tcPr/>
                    </a:tc>
                    <a:tc>
                      <a:txBody>
                        <a:bodyPr/>
                        <a:lstStyle/>
                        <a:p>
                          <a:r>
                            <a:rPr lang="en-US" dirty="0">
                              <a:solidFill>
                                <a:srgbClr val="007F3A"/>
                              </a:solidFill>
                            </a:rPr>
                            <a:t>5.999999</a:t>
                          </a:r>
                          <a:r>
                            <a:rPr lang="en-US" dirty="0"/>
                            <a:t>702101519</a:t>
                          </a:r>
                        </a:p>
                      </a:txBody>
                      <a:tcPr/>
                    </a:tc>
                    <a:extLst>
                      <a:ext uri="{0D108BD9-81ED-4DB2-BD59-A6C34878D82A}">
                        <a16:rowId xmlns:a16="http://schemas.microsoft.com/office/drawing/2014/main" val="912551370"/>
                      </a:ext>
                    </a:extLst>
                  </a:tr>
                  <a:tr h="469110">
                    <a:tc>
                      <a:txBody>
                        <a:bodyPr/>
                        <a:lstStyle/>
                        <a:p>
                          <a:endParaRPr lang="en-US"/>
                        </a:p>
                      </a:txBody>
                      <a:tcPr>
                        <a:blipFill>
                          <a:blip r:embed="rId4"/>
                          <a:stretch>
                            <a:fillRect l="-3030" t="-362162" r="-1757576" b="-2703"/>
                          </a:stretch>
                        </a:blipFill>
                      </a:tcPr>
                    </a:tc>
                    <a:tc>
                      <a:txBody>
                        <a:bodyPr/>
                        <a:lstStyle/>
                        <a:p>
                          <a:r>
                            <a:rPr lang="en-US"/>
                            <a:t>6.3</a:t>
                          </a:r>
                        </a:p>
                      </a:txBody>
                      <a:tcPr/>
                    </a:tc>
                    <a:tc>
                      <a:txBody>
                        <a:bodyPr/>
                        <a:lstStyle/>
                        <a:p>
                          <a:r>
                            <a:rPr lang="en-US"/>
                            <a:t>7.0</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7.0000</a:t>
                          </a:r>
                          <a:r>
                            <a:rPr lang="en-US" sz="1800" kern="1200">
                              <a:solidFill>
                                <a:srgbClr val="000000"/>
                              </a:solidFill>
                              <a:effectLst/>
                              <a:latin typeface="+mn-lt"/>
                              <a:ea typeface="+mn-ea"/>
                              <a:cs typeface="+mn-cs"/>
                            </a:rPr>
                            <a:t>59</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kern="1200">
                              <a:solidFill>
                                <a:srgbClr val="007F3A"/>
                              </a:solidFill>
                              <a:effectLst/>
                              <a:latin typeface="+mn-lt"/>
                              <a:ea typeface="+mn-ea"/>
                              <a:cs typeface="+mn-cs"/>
                            </a:rPr>
                            <a:t>6.9999</a:t>
                          </a:r>
                          <a:r>
                            <a:rPr lang="en-US" sz="1800" kern="1200">
                              <a:solidFill>
                                <a:schemeClr val="dk1"/>
                              </a:solidFill>
                              <a:effectLst/>
                              <a:latin typeface="+mn-lt"/>
                              <a:ea typeface="+mn-ea"/>
                              <a:cs typeface="+mn-cs"/>
                            </a:rPr>
                            <a:t>601</a:t>
                          </a:r>
                        </a:p>
                      </a:txBody>
                      <a:tcPr/>
                    </a:tc>
                    <a:tc>
                      <a:txBody>
                        <a:bodyPr/>
                        <a:lstStyle/>
                        <a:p>
                          <a:r>
                            <a:rPr lang="en-US" dirty="0">
                              <a:solidFill>
                                <a:srgbClr val="007F3A"/>
                              </a:solidFill>
                            </a:rPr>
                            <a:t>7.0000000</a:t>
                          </a:r>
                          <a:r>
                            <a:rPr lang="en-US" dirty="0"/>
                            <a:t>31488898</a:t>
                          </a:r>
                        </a:p>
                      </a:txBody>
                      <a:tcPr/>
                    </a:tc>
                    <a:extLst>
                      <a:ext uri="{0D108BD9-81ED-4DB2-BD59-A6C34878D82A}">
                        <a16:rowId xmlns:a16="http://schemas.microsoft.com/office/drawing/2014/main" val="4119372765"/>
                      </a:ext>
                    </a:extLst>
                  </a:tr>
                </a:tbl>
              </a:graphicData>
            </a:graphic>
          </p:graphicFrame>
        </mc:Fallback>
      </mc:AlternateContent>
      <p:pic>
        <p:nvPicPr>
          <p:cNvPr id="9" name="Picture 8">
            <a:extLst>
              <a:ext uri="{FF2B5EF4-FFF2-40B4-BE49-F238E27FC236}">
                <a16:creationId xmlns:a16="http://schemas.microsoft.com/office/drawing/2014/main" id="{F549B789-D2BE-D983-B267-576E102ED605}"/>
              </a:ext>
            </a:extLst>
          </p:cNvPr>
          <p:cNvPicPr>
            <a:picLocks noChangeAspect="1"/>
          </p:cNvPicPr>
          <p:nvPr/>
        </p:nvPicPr>
        <p:blipFill>
          <a:blip r:embed="rId5"/>
          <a:stretch>
            <a:fillRect/>
          </a:stretch>
        </p:blipFill>
        <p:spPr>
          <a:xfrm>
            <a:off x="8206641" y="3665153"/>
            <a:ext cx="3478685" cy="2780361"/>
          </a:xfrm>
          <a:prstGeom prst="rect">
            <a:avLst/>
          </a:prstGeom>
        </p:spPr>
      </p:pic>
    </p:spTree>
    <p:extLst>
      <p:ext uri="{BB962C8B-B14F-4D97-AF65-F5344CB8AC3E}">
        <p14:creationId xmlns:p14="http://schemas.microsoft.com/office/powerpoint/2010/main" val="31517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5CEC-5F0F-B991-0F1E-A364C321A552}"/>
              </a:ext>
            </a:extLst>
          </p:cNvPr>
          <p:cNvSpPr>
            <a:spLocks noGrp="1"/>
          </p:cNvSpPr>
          <p:nvPr>
            <p:ph type="title"/>
          </p:nvPr>
        </p:nvSpPr>
        <p:spPr/>
        <p:txBody>
          <a:bodyPr/>
          <a:lstStyle/>
          <a:p>
            <a:r>
              <a:rPr lang="en-US" dirty="0"/>
              <a:t>Matching objective (no tracking)</a:t>
            </a:r>
          </a:p>
        </p:txBody>
      </p:sp>
      <p:sp>
        <p:nvSpPr>
          <p:cNvPr id="4" name="Slide Number Placeholder 3">
            <a:extLst>
              <a:ext uri="{FF2B5EF4-FFF2-40B4-BE49-F238E27FC236}">
                <a16:creationId xmlns:a16="http://schemas.microsoft.com/office/drawing/2014/main" id="{12137FDE-441F-D318-2F1D-BA982813B310}"/>
              </a:ext>
            </a:extLst>
          </p:cNvPr>
          <p:cNvSpPr>
            <a:spLocks noGrp="1"/>
          </p:cNvSpPr>
          <p:nvPr>
            <p:ph type="sldNum" sz="quarter" idx="4"/>
          </p:nvPr>
        </p:nvSpPr>
        <p:spPr/>
        <p:txBody>
          <a:bodyPr/>
          <a:lstStyle/>
          <a:p>
            <a:fld id="{6FB6B91F-BB11-E946-B7F6-1372EDB8DEC1}" type="slidenum">
              <a:rPr lang="en-US" smtClean="0"/>
              <a:pPr/>
              <a:t>11</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788DFA7-A9EC-3202-7F78-0BA5D7D0917D}"/>
                  </a:ext>
                </a:extLst>
              </p:cNvPr>
              <p:cNvSpPr txBox="1"/>
              <p:nvPr/>
            </p:nvSpPr>
            <p:spPr>
              <a:xfrm>
                <a:off x="3254387" y="5828341"/>
                <a:ext cx="609407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𝐽</m:t>
                      </m:r>
                      <m:d>
                        <m:dPr>
                          <m:ctrlPr>
                            <a:rPr lang="en-US" sz="1800" b="0" i="1" smtClean="0">
                              <a:latin typeface="Cambria Math" panose="02040503050406030204" pitchFamily="18" charset="0"/>
                            </a:rPr>
                          </m:ctrlPr>
                        </m:dPr>
                        <m:e>
                          <m:d>
                            <m:dPr>
                              <m:begChr m:val="{"/>
                              <m:endChr m:val="}"/>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𝑖</m:t>
                                  </m:r>
                                </m:sub>
                              </m:sSub>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𝑖</m:t>
                                  </m:r>
                                </m:sub>
                              </m:sSub>
                            </m:e>
                          </m:d>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func>
                            <m:funcPr>
                              <m:ctrlPr>
                                <a:rPr lang="en-US" sz="1800" i="1">
                                  <a:latin typeface="Cambria Math" panose="02040503050406030204" pitchFamily="18" charset="0"/>
                                </a:rPr>
                              </m:ctrlPr>
                            </m:funcPr>
                            <m:fName>
                              <m:limLow>
                                <m:limLowPr>
                                  <m:ctrlPr>
                                    <a:rPr lang="en-US" sz="1800" i="1">
                                      <a:latin typeface="Cambria Math" panose="02040503050406030204" pitchFamily="18" charset="0"/>
                                    </a:rPr>
                                  </m:ctrlPr>
                                </m:limLowPr>
                                <m:e>
                                  <m:r>
                                    <m:rPr>
                                      <m:sty m:val="p"/>
                                    </m:rPr>
                                    <a:rPr lang="en-US" sz="1800">
                                      <a:latin typeface="Cambria Math" panose="02040503050406030204" pitchFamily="18" charset="0"/>
                                    </a:rPr>
                                    <m:t>min</m:t>
                                  </m:r>
                                </m:e>
                                <m:lim>
                                  <m:r>
                                    <a:rPr lang="en-US" sz="1800" i="1">
                                      <a:latin typeface="Cambria Math" panose="02040503050406030204" pitchFamily="18" charset="0"/>
                                    </a:rPr>
                                    <m:t>𝛼</m:t>
                                  </m:r>
                                </m:lim>
                              </m:limLow>
                            </m:fName>
                            <m:e>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𝛼</m:t>
                                          </m:r>
                                          <m:r>
                                            <a:rPr lang="en-US" sz="1800" i="1">
                                              <a:latin typeface="Cambria Math" panose="02040503050406030204" pitchFamily="18" charset="0"/>
                                            </a:rPr>
                                            <m:t>𝑢</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𝑖</m:t>
                                          </m:r>
                                        </m:sub>
                                      </m:sSub>
                                    </m:e>
                                  </m:d>
                                </m:e>
                                <m:sup>
                                  <m:r>
                                    <a:rPr lang="en-US" sz="1800" i="1">
                                      <a:latin typeface="Cambria Math" panose="02040503050406030204" pitchFamily="18" charset="0"/>
                                    </a:rPr>
                                    <m:t>2</m:t>
                                  </m:r>
                                </m:sup>
                              </m:sSup>
                            </m:e>
                          </m:func>
                          <m:r>
                            <a:rPr lang="en-US" sz="1800" i="1">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𝑖</m:t>
                                      </m:r>
                                    </m:sub>
                                  </m:sSub>
                                </m:e>
                              </m:d>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𝜆</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𝜇</m:t>
                                  </m:r>
                                </m:e>
                                <m:sub>
                                  <m:r>
                                    <a:rPr lang="en-US" sz="1800" i="1">
                                      <a:latin typeface="Cambria Math" panose="02040503050406030204" pitchFamily="18" charset="0"/>
                                    </a:rPr>
                                    <m:t>𝑖</m:t>
                                  </m:r>
                                </m:sub>
                              </m:sSub>
                              <m:r>
                                <a:rPr lang="en-US" sz="1800" i="1">
                                  <a:latin typeface="Cambria Math" panose="02040503050406030204" pitchFamily="18" charset="0"/>
                                </a:rPr>
                                <m:t>)</m:t>
                              </m:r>
                            </m:e>
                            <m:sup>
                              <m:r>
                                <a:rPr lang="en-US" sz="1800" i="1">
                                  <a:latin typeface="Cambria Math" panose="02040503050406030204" pitchFamily="18" charset="0"/>
                                </a:rPr>
                                <m:t>2</m:t>
                              </m:r>
                            </m:sup>
                          </m:sSup>
                        </m:e>
                      </m:nary>
                    </m:oMath>
                  </m:oMathPara>
                </a14:m>
                <a:endParaRPr lang="en-US" dirty="0"/>
              </a:p>
            </p:txBody>
          </p:sp>
        </mc:Choice>
        <mc:Fallback xmlns="">
          <p:sp>
            <p:nvSpPr>
              <p:cNvPr id="6" name="TextBox 5">
                <a:extLst>
                  <a:ext uri="{FF2B5EF4-FFF2-40B4-BE49-F238E27FC236}">
                    <a16:creationId xmlns:a16="http://schemas.microsoft.com/office/drawing/2014/main" id="{6788DFA7-A9EC-3202-7F78-0BA5D7D0917D}"/>
                  </a:ext>
                </a:extLst>
              </p:cNvPr>
              <p:cNvSpPr txBox="1">
                <a:spLocks noRot="1" noChangeAspect="1" noMove="1" noResize="1" noEditPoints="1" noAdjustHandles="1" noChangeArrowheads="1" noChangeShapeType="1" noTextEdit="1"/>
              </p:cNvSpPr>
              <p:nvPr/>
            </p:nvSpPr>
            <p:spPr>
              <a:xfrm>
                <a:off x="3254387" y="5828341"/>
                <a:ext cx="6094070" cy="848566"/>
              </a:xfrm>
              <a:prstGeom prst="rect">
                <a:avLst/>
              </a:prstGeom>
              <a:blipFill>
                <a:blip r:embed="rId3"/>
                <a:stretch>
                  <a:fillRect t="-98529" b="-152941"/>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A14744D9-0C6B-E9CB-B770-5F9E9A13AA7D}"/>
              </a:ext>
            </a:extLst>
          </p:cNvPr>
          <p:cNvPicPr>
            <a:picLocks noChangeAspect="1"/>
          </p:cNvPicPr>
          <p:nvPr/>
        </p:nvPicPr>
        <p:blipFill>
          <a:blip r:embed="rId4"/>
          <a:stretch>
            <a:fillRect/>
          </a:stretch>
        </p:blipFill>
        <p:spPr>
          <a:xfrm>
            <a:off x="3840480" y="905256"/>
            <a:ext cx="4921885" cy="4863465"/>
          </a:xfrm>
          <a:prstGeom prst="rect">
            <a:avLst/>
          </a:prstGeom>
        </p:spPr>
      </p:pic>
    </p:spTree>
    <p:extLst>
      <p:ext uri="{BB962C8B-B14F-4D97-AF65-F5344CB8AC3E}">
        <p14:creationId xmlns:p14="http://schemas.microsoft.com/office/powerpoint/2010/main" val="387544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B56F-0BA2-57D5-6910-2986CBC8C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7D2C5-2EA6-85ED-2801-EEA76AAEB7F8}"/>
              </a:ext>
            </a:extLst>
          </p:cNvPr>
          <p:cNvSpPr>
            <a:spLocks noGrp="1"/>
          </p:cNvSpPr>
          <p:nvPr>
            <p:ph type="title"/>
          </p:nvPr>
        </p:nvSpPr>
        <p:spPr/>
        <p:txBody>
          <a:bodyPr/>
          <a:lstStyle/>
          <a:p>
            <a:r>
              <a:rPr lang="en-US" dirty="0"/>
              <a:t>Matching objective (greedy tracking)</a:t>
            </a:r>
          </a:p>
        </p:txBody>
      </p:sp>
      <p:sp>
        <p:nvSpPr>
          <p:cNvPr id="4" name="Slide Number Placeholder 3">
            <a:extLst>
              <a:ext uri="{FF2B5EF4-FFF2-40B4-BE49-F238E27FC236}">
                <a16:creationId xmlns:a16="http://schemas.microsoft.com/office/drawing/2014/main" id="{DB8958A5-E3C8-F749-56AD-5F568E7EC429}"/>
              </a:ext>
            </a:extLst>
          </p:cNvPr>
          <p:cNvSpPr>
            <a:spLocks noGrp="1"/>
          </p:cNvSpPr>
          <p:nvPr>
            <p:ph type="sldNum" sz="quarter" idx="4"/>
          </p:nvPr>
        </p:nvSpPr>
        <p:spPr/>
        <p:txBody>
          <a:bodyPr/>
          <a:lstStyle/>
          <a:p>
            <a:fld id="{6FB6B91F-BB11-E946-B7F6-1372EDB8DEC1}" type="slidenum">
              <a:rPr lang="en-US" smtClean="0"/>
              <a:pPr/>
              <a:t>12</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1E5043-1D44-D1F1-7468-AE4BABC2C0A6}"/>
                  </a:ext>
                </a:extLst>
              </p:cNvPr>
              <p:cNvSpPr txBox="1"/>
              <p:nvPr/>
            </p:nvSpPr>
            <p:spPr>
              <a:xfrm>
                <a:off x="3254211" y="5824728"/>
                <a:ext cx="609407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𝐽</m:t>
                      </m:r>
                      <m:d>
                        <m:dPr>
                          <m:ctrlPr>
                            <a:rPr lang="en-US" sz="1800" b="0" i="1" smtClean="0">
                              <a:latin typeface="Cambria Math" panose="02040503050406030204" pitchFamily="18" charset="0"/>
                            </a:rPr>
                          </m:ctrlPr>
                        </m:dPr>
                        <m:e>
                          <m:d>
                            <m:dPr>
                              <m:begChr m:val="{"/>
                              <m:endChr m:val="}"/>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𝑖</m:t>
                                  </m:r>
                                </m:sub>
                              </m:sSub>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𝑖</m:t>
                                  </m:r>
                                </m:sub>
                              </m:sSub>
                            </m:e>
                          </m:d>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func>
                            <m:funcPr>
                              <m:ctrlPr>
                                <a:rPr lang="en-US" sz="1800" i="1">
                                  <a:latin typeface="Cambria Math" panose="02040503050406030204" pitchFamily="18" charset="0"/>
                                </a:rPr>
                              </m:ctrlPr>
                            </m:funcPr>
                            <m:fName>
                              <m:limLow>
                                <m:limLowPr>
                                  <m:ctrlPr>
                                    <a:rPr lang="en-US" sz="1800" i="1">
                                      <a:latin typeface="Cambria Math" panose="02040503050406030204" pitchFamily="18" charset="0"/>
                                    </a:rPr>
                                  </m:ctrlPr>
                                </m:limLowPr>
                                <m:e>
                                  <m:r>
                                    <m:rPr>
                                      <m:sty m:val="p"/>
                                    </m:rPr>
                                    <a:rPr lang="en-US" sz="1800">
                                      <a:latin typeface="Cambria Math" panose="02040503050406030204" pitchFamily="18" charset="0"/>
                                    </a:rPr>
                                    <m:t>min</m:t>
                                  </m:r>
                                </m:e>
                                <m:lim>
                                  <m:r>
                                    <a:rPr lang="en-US" sz="1800" i="1">
                                      <a:latin typeface="Cambria Math" panose="02040503050406030204" pitchFamily="18" charset="0"/>
                                    </a:rPr>
                                    <m:t>𝛼</m:t>
                                  </m:r>
                                </m:lim>
                              </m:limLow>
                            </m:fName>
                            <m:e>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𝛼</m:t>
                                          </m:r>
                                          <m:r>
                                            <a:rPr lang="en-US" sz="1800" i="1">
                                              <a:latin typeface="Cambria Math" panose="02040503050406030204" pitchFamily="18" charset="0"/>
                                            </a:rPr>
                                            <m:t>𝑢</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𝑖</m:t>
                                          </m:r>
                                        </m:sub>
                                      </m:sSub>
                                    </m:e>
                                  </m:d>
                                </m:e>
                                <m:sup>
                                  <m:r>
                                    <a:rPr lang="en-US" sz="1800" i="1">
                                      <a:latin typeface="Cambria Math" panose="02040503050406030204" pitchFamily="18" charset="0"/>
                                    </a:rPr>
                                    <m:t>2</m:t>
                                  </m:r>
                                </m:sup>
                              </m:sSup>
                            </m:e>
                          </m:func>
                          <m:r>
                            <a:rPr lang="en-US" sz="1800" i="1">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𝑖</m:t>
                                      </m:r>
                                    </m:sub>
                                  </m:sSub>
                                </m:e>
                              </m:d>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𝜆</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𝜇</m:t>
                                  </m:r>
                                </m:e>
                                <m:sub>
                                  <m:r>
                                    <a:rPr lang="en-US" sz="1800" i="1">
                                      <a:latin typeface="Cambria Math" panose="02040503050406030204" pitchFamily="18" charset="0"/>
                                    </a:rPr>
                                    <m:t>𝑖</m:t>
                                  </m:r>
                                </m:sub>
                              </m:sSub>
                              <m:r>
                                <a:rPr lang="en-US" sz="1800" i="1">
                                  <a:latin typeface="Cambria Math" panose="02040503050406030204" pitchFamily="18" charset="0"/>
                                </a:rPr>
                                <m:t>)</m:t>
                              </m:r>
                            </m:e>
                            <m:sup>
                              <m:r>
                                <a:rPr lang="en-US" sz="1800" i="1">
                                  <a:latin typeface="Cambria Math" panose="02040503050406030204" pitchFamily="18" charset="0"/>
                                </a:rPr>
                                <m:t>2</m:t>
                              </m:r>
                            </m:sup>
                          </m:sSup>
                        </m:e>
                      </m:nary>
                    </m:oMath>
                  </m:oMathPara>
                </a14:m>
                <a:endParaRPr lang="en-US" dirty="0"/>
              </a:p>
            </p:txBody>
          </p:sp>
        </mc:Choice>
        <mc:Fallback xmlns="">
          <p:sp>
            <p:nvSpPr>
              <p:cNvPr id="5" name="TextBox 4">
                <a:extLst>
                  <a:ext uri="{FF2B5EF4-FFF2-40B4-BE49-F238E27FC236}">
                    <a16:creationId xmlns:a16="http://schemas.microsoft.com/office/drawing/2014/main" id="{E61E5043-1D44-D1F1-7468-AE4BABC2C0A6}"/>
                  </a:ext>
                </a:extLst>
              </p:cNvPr>
              <p:cNvSpPr txBox="1">
                <a:spLocks noRot="1" noChangeAspect="1" noMove="1" noResize="1" noEditPoints="1" noAdjustHandles="1" noChangeArrowheads="1" noChangeShapeType="1" noTextEdit="1"/>
              </p:cNvSpPr>
              <p:nvPr/>
            </p:nvSpPr>
            <p:spPr>
              <a:xfrm>
                <a:off x="3254211" y="5824728"/>
                <a:ext cx="6094070" cy="848566"/>
              </a:xfrm>
              <a:prstGeom prst="rect">
                <a:avLst/>
              </a:prstGeom>
              <a:blipFill>
                <a:blip r:embed="rId3"/>
                <a:stretch>
                  <a:fillRect t="-98529" b="-15294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BE3BF92-29D7-A32E-28AC-559F2A6F77D6}"/>
              </a:ext>
            </a:extLst>
          </p:cNvPr>
          <p:cNvPicPr>
            <a:picLocks noChangeAspect="1"/>
          </p:cNvPicPr>
          <p:nvPr/>
        </p:nvPicPr>
        <p:blipFill>
          <a:blip r:embed="rId4"/>
          <a:stretch>
            <a:fillRect/>
          </a:stretch>
        </p:blipFill>
        <p:spPr>
          <a:xfrm>
            <a:off x="3840304" y="905719"/>
            <a:ext cx="4921885" cy="4863465"/>
          </a:xfrm>
          <a:prstGeom prst="rect">
            <a:avLst/>
          </a:prstGeom>
        </p:spPr>
      </p:pic>
    </p:spTree>
    <p:extLst>
      <p:ext uri="{BB962C8B-B14F-4D97-AF65-F5344CB8AC3E}">
        <p14:creationId xmlns:p14="http://schemas.microsoft.com/office/powerpoint/2010/main" val="9437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D30A-09A1-016D-7842-5E59F7E2E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EF063-BDD6-20B9-1D9E-43C5AFA16449}"/>
              </a:ext>
            </a:extLst>
          </p:cNvPr>
          <p:cNvSpPr>
            <a:spLocks noGrp="1"/>
          </p:cNvSpPr>
          <p:nvPr>
            <p:ph type="title"/>
          </p:nvPr>
        </p:nvSpPr>
        <p:spPr/>
        <p:txBody>
          <a:bodyPr/>
          <a:lstStyle/>
          <a:p>
            <a:r>
              <a:rPr lang="en-US" dirty="0"/>
              <a:t>Least-squares (no tracking)</a:t>
            </a:r>
          </a:p>
        </p:txBody>
      </p:sp>
      <p:sp>
        <p:nvSpPr>
          <p:cNvPr id="4" name="Slide Number Placeholder 3">
            <a:extLst>
              <a:ext uri="{FF2B5EF4-FFF2-40B4-BE49-F238E27FC236}">
                <a16:creationId xmlns:a16="http://schemas.microsoft.com/office/drawing/2014/main" id="{BC10520C-8A27-804B-D151-27B7FFE3BCD4}"/>
              </a:ext>
            </a:extLst>
          </p:cNvPr>
          <p:cNvSpPr>
            <a:spLocks noGrp="1"/>
          </p:cNvSpPr>
          <p:nvPr>
            <p:ph type="sldNum" sz="quarter" idx="4"/>
          </p:nvPr>
        </p:nvSpPr>
        <p:spPr/>
        <p:txBody>
          <a:bodyPr/>
          <a:lstStyle/>
          <a:p>
            <a:fld id="{6FB6B91F-BB11-E946-B7F6-1372EDB8DEC1}" type="slidenum">
              <a:rPr lang="en-US" smtClean="0"/>
              <a:pPr/>
              <a:t>13</a:t>
            </a:fld>
            <a:endParaRPr lang="en-US"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84D4B83-E010-BE3F-199F-FC47FEF20D9E}"/>
                  </a:ext>
                </a:extLst>
              </p:cNvPr>
              <p:cNvSpPr>
                <a:spLocks noGrp="1"/>
              </p:cNvSpPr>
              <p:nvPr>
                <p:ph idx="1"/>
              </p:nvPr>
            </p:nvSpPr>
            <p:spPr>
              <a:xfrm>
                <a:off x="3361333" y="5786489"/>
                <a:ext cx="6117922" cy="961924"/>
              </a:xfrm>
            </p:spPr>
            <p:txBody>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𝐽</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e>
                          </m:d>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d>
                        </m:e>
                      </m:d>
                      <m:r>
                        <a:rPr lang="en-US" i="1" smtClean="0">
                          <a:latin typeface="Cambria Math" panose="02040503050406030204" pitchFamily="18" charset="0"/>
                        </a:rPr>
                        <m:t>= </m:t>
                      </m:r>
                      <m:f>
                        <m:fPr>
                          <m:ctrlPr>
                            <a:rPr lang="en-US" i="1" smtClean="0">
                              <a:latin typeface="Cambria Math" panose="02040503050406030204" pitchFamily="18" charset="0"/>
                            </a:rPr>
                          </m:ctrlPr>
                        </m:fPr>
                        <m:num>
                          <m:r>
                            <a:rPr lang="en-US" i="1" smtClean="0">
                              <a:latin typeface="Cambria Math" panose="02040503050406030204" pitchFamily="18" charset="0"/>
                            </a:rPr>
                            <m:t>1</m:t>
                          </m:r>
                        </m:num>
                        <m:den>
                          <m:r>
                            <a:rPr lang="en-US" i="1" smtClean="0">
                              <a:latin typeface="Cambria Math" panose="02040503050406030204" pitchFamily="18" charset="0"/>
                            </a:rPr>
                            <m:t>𝑛</m:t>
                          </m:r>
                        </m:den>
                      </m:f>
                      <m:nary>
                        <m:naryPr>
                          <m:chr m:val="∑"/>
                          <m:ctrlPr>
                            <a:rPr lang="en-US" i="1" smtClean="0">
                              <a:latin typeface="Cambria Math" panose="02040503050406030204" pitchFamily="18" charset="0"/>
                            </a:rPr>
                          </m:ctrlPr>
                        </m:naryPr>
                        <m:sub>
                          <m:r>
                            <m:rPr>
                              <m:brk m:alnAt="23"/>
                            </m:rP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𝑛</m:t>
                          </m:r>
                        </m:sup>
                        <m:e>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smtClean="0">
                                      <a:latin typeface="Cambria Math" panose="02040503050406030204" pitchFamily="18" charset="0"/>
                                    </a:rPr>
                                    <m:t>min</m:t>
                                  </m:r>
                                </m:e>
                                <m:lim>
                                  <m:r>
                                    <a:rPr lang="en-US" i="1" smtClean="0">
                                      <a:latin typeface="Cambria Math" panose="02040503050406030204" pitchFamily="18" charset="0"/>
                                    </a:rPr>
                                    <m:t>𝑦</m:t>
                                  </m:r>
                                </m:lim>
                              </m:limLow>
                            </m:fName>
                            <m:e>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𝐶𝑦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e>
                          </m:func>
                        </m:e>
                      </m:nary>
                    </m:oMath>
                  </m:oMathPara>
                </a14:m>
                <a:endParaRPr lang="en-US" dirty="0"/>
              </a:p>
            </p:txBody>
          </p:sp>
        </mc:Choice>
        <mc:Fallback xmlns="">
          <p:sp>
            <p:nvSpPr>
              <p:cNvPr id="5" name="Content Placeholder 2">
                <a:extLst>
                  <a:ext uri="{FF2B5EF4-FFF2-40B4-BE49-F238E27FC236}">
                    <a16:creationId xmlns:a16="http://schemas.microsoft.com/office/drawing/2014/main" id="{884D4B83-E010-BE3F-199F-FC47FEF20D9E}"/>
                  </a:ext>
                </a:extLst>
              </p:cNvPr>
              <p:cNvSpPr>
                <a:spLocks noGrp="1" noRot="1" noChangeAspect="1" noMove="1" noResize="1" noEditPoints="1" noAdjustHandles="1" noChangeArrowheads="1" noChangeShapeType="1" noTextEdit="1"/>
              </p:cNvSpPr>
              <p:nvPr>
                <p:ph idx="1"/>
              </p:nvPr>
            </p:nvSpPr>
            <p:spPr>
              <a:xfrm>
                <a:off x="3361333" y="5786489"/>
                <a:ext cx="6117922" cy="961924"/>
              </a:xfrm>
              <a:blipFill>
                <a:blip r:embed="rId2"/>
                <a:stretch>
                  <a:fillRect t="-103896" b="-14285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90C2B97-D963-86CC-C5AB-6D0A94E47667}"/>
              </a:ext>
            </a:extLst>
          </p:cNvPr>
          <p:cNvPicPr>
            <a:picLocks noChangeAspect="1"/>
          </p:cNvPicPr>
          <p:nvPr/>
        </p:nvPicPr>
        <p:blipFill>
          <a:blip r:embed="rId3"/>
          <a:stretch>
            <a:fillRect/>
          </a:stretch>
        </p:blipFill>
        <p:spPr>
          <a:xfrm>
            <a:off x="3840480" y="905256"/>
            <a:ext cx="4921885" cy="4863465"/>
          </a:xfrm>
          <a:prstGeom prst="rect">
            <a:avLst/>
          </a:prstGeom>
        </p:spPr>
      </p:pic>
    </p:spTree>
    <p:extLst>
      <p:ext uri="{BB962C8B-B14F-4D97-AF65-F5344CB8AC3E}">
        <p14:creationId xmlns:p14="http://schemas.microsoft.com/office/powerpoint/2010/main" val="2875421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D2C6-380F-B6BE-45BE-FF23B638E9BA}"/>
              </a:ext>
            </a:extLst>
          </p:cNvPr>
          <p:cNvSpPr>
            <a:spLocks noGrp="1"/>
          </p:cNvSpPr>
          <p:nvPr>
            <p:ph type="title"/>
          </p:nvPr>
        </p:nvSpPr>
        <p:spPr/>
        <p:txBody>
          <a:bodyPr/>
          <a:lstStyle/>
          <a:p>
            <a:r>
              <a:rPr lang="en-US" dirty="0"/>
              <a:t>Least-squares (L1 regularization)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7AADD2-0820-C7CA-45A6-E1AB2730284B}"/>
                  </a:ext>
                </a:extLst>
              </p:cNvPr>
              <p:cNvSpPr>
                <a:spLocks noGrp="1"/>
              </p:cNvSpPr>
              <p:nvPr>
                <p:ph idx="1"/>
              </p:nvPr>
            </p:nvSpPr>
            <p:spPr>
              <a:xfrm>
                <a:off x="3361333" y="5819582"/>
                <a:ext cx="6117922" cy="961924"/>
              </a:xfrm>
            </p:spPr>
            <p:txBody>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𝐽</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e>
                          </m:d>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d>
                        </m:e>
                      </m:d>
                      <m:r>
                        <a:rPr lang="en-US" i="1" smtClean="0">
                          <a:latin typeface="Cambria Math" panose="02040503050406030204" pitchFamily="18" charset="0"/>
                        </a:rPr>
                        <m:t>= </m:t>
                      </m:r>
                      <m:f>
                        <m:fPr>
                          <m:ctrlPr>
                            <a:rPr lang="en-US" i="1" smtClean="0">
                              <a:latin typeface="Cambria Math" panose="02040503050406030204" pitchFamily="18" charset="0"/>
                            </a:rPr>
                          </m:ctrlPr>
                        </m:fPr>
                        <m:num>
                          <m:r>
                            <a:rPr lang="en-US" i="1" smtClean="0">
                              <a:latin typeface="Cambria Math" panose="02040503050406030204" pitchFamily="18" charset="0"/>
                            </a:rPr>
                            <m:t>1</m:t>
                          </m:r>
                        </m:num>
                        <m:den>
                          <m:r>
                            <a:rPr lang="en-US" i="1" smtClean="0">
                              <a:latin typeface="Cambria Math" panose="02040503050406030204" pitchFamily="18" charset="0"/>
                            </a:rPr>
                            <m:t>𝑛</m:t>
                          </m:r>
                        </m:den>
                      </m:f>
                      <m:nary>
                        <m:naryPr>
                          <m:chr m:val="∑"/>
                          <m:ctrlPr>
                            <a:rPr lang="en-US" i="1" smtClean="0">
                              <a:latin typeface="Cambria Math" panose="02040503050406030204" pitchFamily="18" charset="0"/>
                            </a:rPr>
                          </m:ctrlPr>
                        </m:naryPr>
                        <m:sub>
                          <m:r>
                            <m:rPr>
                              <m:brk m:alnAt="23"/>
                            </m:rP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𝑛</m:t>
                          </m:r>
                        </m:sup>
                        <m:e>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smtClean="0">
                                      <a:latin typeface="Cambria Math" panose="02040503050406030204" pitchFamily="18" charset="0"/>
                                    </a:rPr>
                                    <m:t>min</m:t>
                                  </m:r>
                                </m:e>
                                <m:lim>
                                  <m:r>
                                    <a:rPr lang="en-US" i="1" smtClean="0">
                                      <a:latin typeface="Cambria Math" panose="02040503050406030204" pitchFamily="18" charset="0"/>
                                    </a:rPr>
                                    <m:t>𝑦</m:t>
                                  </m:r>
                                </m:lim>
                              </m:limLow>
                            </m:fName>
                            <m:e>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𝐶𝑦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e>
                          </m:func>
                        </m:e>
                      </m:nary>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𝛽</m:t>
                      </m:r>
                      <m:sSub>
                        <m:sSubPr>
                          <m:ctrlPr>
                            <a:rPr lang="en-US" b="0" i="1" smtClean="0">
                              <a:solidFill>
                                <a:srgbClr val="FF0000"/>
                              </a:solidFill>
                              <a:latin typeface="Cambria Math" panose="02040503050406030204" pitchFamily="18" charset="0"/>
                            </a:rPr>
                          </m:ctrlPr>
                        </m:sSubPr>
                        <m:e>
                          <m:d>
                            <m:dPr>
                              <m:begChr m:val="‖"/>
                              <m:endChr m:val="‖"/>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𝑦</m:t>
                              </m:r>
                            </m:e>
                          </m:d>
                        </m:e>
                        <m:sub>
                          <m:r>
                            <a:rPr lang="en-US" b="0" i="1" smtClean="0">
                              <a:solidFill>
                                <a:srgbClr val="FF0000"/>
                              </a:solidFill>
                              <a:latin typeface="Cambria Math" panose="02040503050406030204" pitchFamily="18" charset="0"/>
                            </a:rPr>
                            <m:t>1</m:t>
                          </m:r>
                        </m:sub>
                      </m:sSub>
                    </m:oMath>
                  </m:oMathPara>
                </a14:m>
                <a:endParaRPr lang="en-US" dirty="0"/>
              </a:p>
            </p:txBody>
          </p:sp>
        </mc:Choice>
        <mc:Fallback xmlns="">
          <p:sp>
            <p:nvSpPr>
              <p:cNvPr id="3" name="Content Placeholder 2">
                <a:extLst>
                  <a:ext uri="{FF2B5EF4-FFF2-40B4-BE49-F238E27FC236}">
                    <a16:creationId xmlns:a16="http://schemas.microsoft.com/office/drawing/2014/main" id="{9D7AADD2-0820-C7CA-45A6-E1AB2730284B}"/>
                  </a:ext>
                </a:extLst>
              </p:cNvPr>
              <p:cNvSpPr>
                <a:spLocks noGrp="1" noRot="1" noChangeAspect="1" noMove="1" noResize="1" noEditPoints="1" noAdjustHandles="1" noChangeArrowheads="1" noChangeShapeType="1" noTextEdit="1"/>
              </p:cNvSpPr>
              <p:nvPr>
                <p:ph idx="1"/>
              </p:nvPr>
            </p:nvSpPr>
            <p:spPr>
              <a:xfrm>
                <a:off x="3361333" y="5819582"/>
                <a:ext cx="6117922" cy="961924"/>
              </a:xfrm>
              <a:blipFill>
                <a:blip r:embed="rId2"/>
                <a:stretch>
                  <a:fillRect t="-106579" b="-14605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B9F8F68-CB37-B4FB-98E0-BA50339B49A5}"/>
              </a:ext>
            </a:extLst>
          </p:cNvPr>
          <p:cNvSpPr>
            <a:spLocks noGrp="1"/>
          </p:cNvSpPr>
          <p:nvPr>
            <p:ph type="sldNum" sz="quarter" idx="4"/>
          </p:nvPr>
        </p:nvSpPr>
        <p:spPr/>
        <p:txBody>
          <a:bodyPr/>
          <a:lstStyle/>
          <a:p>
            <a:fld id="{6FB6B91F-BB11-E946-B7F6-1372EDB8DEC1}" type="slidenum">
              <a:rPr lang="en-US" smtClean="0"/>
              <a:pPr/>
              <a:t>14</a:t>
            </a:fld>
            <a:endParaRPr lang="en-US" dirty="0"/>
          </a:p>
        </p:txBody>
      </p:sp>
      <p:pic>
        <p:nvPicPr>
          <p:cNvPr id="8" name="Picture 7">
            <a:extLst>
              <a:ext uri="{FF2B5EF4-FFF2-40B4-BE49-F238E27FC236}">
                <a16:creationId xmlns:a16="http://schemas.microsoft.com/office/drawing/2014/main" id="{B7CD6FB3-EBF2-2538-2391-0D09E0774245}"/>
              </a:ext>
            </a:extLst>
          </p:cNvPr>
          <p:cNvPicPr>
            <a:picLocks noChangeAspect="1"/>
          </p:cNvPicPr>
          <p:nvPr/>
        </p:nvPicPr>
        <p:blipFill>
          <a:blip r:embed="rId3"/>
          <a:stretch>
            <a:fillRect/>
          </a:stretch>
        </p:blipFill>
        <p:spPr>
          <a:xfrm>
            <a:off x="3840480" y="905256"/>
            <a:ext cx="4921885" cy="4863465"/>
          </a:xfrm>
          <a:prstGeom prst="rect">
            <a:avLst/>
          </a:prstGeom>
        </p:spPr>
      </p:pic>
    </p:spTree>
    <p:extLst>
      <p:ext uri="{BB962C8B-B14F-4D97-AF65-F5344CB8AC3E}">
        <p14:creationId xmlns:p14="http://schemas.microsoft.com/office/powerpoint/2010/main" val="3737120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F54B-034D-8029-A04D-C9B71697EC9B}"/>
              </a:ext>
            </a:extLst>
          </p:cNvPr>
          <p:cNvSpPr>
            <a:spLocks noGrp="1"/>
          </p:cNvSpPr>
          <p:nvPr>
            <p:ph type="title"/>
          </p:nvPr>
        </p:nvSpPr>
        <p:spPr/>
        <p:txBody>
          <a:bodyPr/>
          <a:lstStyle/>
          <a:p>
            <a:r>
              <a:rPr lang="en-US" dirty="0">
                <a:solidFill>
                  <a:schemeClr val="accent1"/>
                </a:solidFill>
              </a:rPr>
              <a:t>Frequency optimization of cylinders</a:t>
            </a:r>
          </a:p>
        </p:txBody>
      </p:sp>
      <p:sp>
        <p:nvSpPr>
          <p:cNvPr id="4" name="Slide Number Placeholder 3">
            <a:extLst>
              <a:ext uri="{FF2B5EF4-FFF2-40B4-BE49-F238E27FC236}">
                <a16:creationId xmlns:a16="http://schemas.microsoft.com/office/drawing/2014/main" id="{AE9D2567-9D32-62EF-C2F0-68B458D29170}"/>
              </a:ext>
            </a:extLst>
          </p:cNvPr>
          <p:cNvSpPr>
            <a:spLocks noGrp="1"/>
          </p:cNvSpPr>
          <p:nvPr>
            <p:ph type="sldNum" sz="quarter" idx="4"/>
          </p:nvPr>
        </p:nvSpPr>
        <p:spPr/>
        <p:txBody>
          <a:bodyPr/>
          <a:lstStyle/>
          <a:p>
            <a:fld id="{4FAB73BC-B049-4115-A692-8D63A059BFB8}" type="slidenum">
              <a:rPr lang="en-US" smtClean="0"/>
              <a:pPr/>
              <a:t>15</a:t>
            </a:fld>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1AAE09-299E-12ED-8161-F2A7CD529D7B}"/>
                  </a:ext>
                </a:extLst>
              </p:cNvPr>
              <p:cNvSpPr>
                <a:spLocks noGrp="1"/>
              </p:cNvSpPr>
              <p:nvPr>
                <p:ph sz="quarter" idx="4294967295"/>
              </p:nvPr>
            </p:nvSpPr>
            <p:spPr>
              <a:xfrm>
                <a:off x="484348" y="1340461"/>
                <a:ext cx="5087815" cy="4926012"/>
              </a:xfrm>
            </p:spPr>
            <p:txBody>
              <a:bodyPr>
                <a:normAutofit fontScale="85000" lnSpcReduction="20000"/>
              </a:bodyPr>
              <a:lstStyle/>
              <a:p>
                <a:pPr marL="0" indent="0">
                  <a:buNone/>
                </a:pPr>
                <a:r>
                  <a:rPr lang="en-US" b="1" dirty="0">
                    <a:latin typeface="+mn-lt"/>
                  </a:rPr>
                  <a:t>Dimensions of cylinders:</a:t>
                </a:r>
              </a:p>
              <a:p>
                <a:pPr marL="342900" indent="-342900">
                  <a:buFont typeface="Arial" panose="020B0604020202020204" pitchFamily="34" charset="0"/>
                  <a:buChar char="•"/>
                </a:pPr>
                <a:r>
                  <a:rPr lang="en-US" dirty="0">
                    <a:latin typeface="+mn-lt"/>
                  </a:rPr>
                  <a:t>Length: 95 mm</a:t>
                </a:r>
              </a:p>
              <a:p>
                <a:pPr marL="342900" indent="-342900">
                  <a:buFont typeface="Arial" panose="020B0604020202020204" pitchFamily="34" charset="0"/>
                  <a:buChar char="•"/>
                </a:pPr>
                <a:r>
                  <a:rPr lang="en-US" dirty="0">
                    <a:latin typeface="+mn-lt"/>
                  </a:rPr>
                  <a:t>Thickness (</a:t>
                </a:r>
                <a14:m>
                  <m:oMath xmlns:m="http://schemas.openxmlformats.org/officeDocument/2006/math">
                    <m:r>
                      <a:rPr lang="en-US" i="1">
                        <a:latin typeface="Cambria Math" panose="02040503050406030204" pitchFamily="18" charset="0"/>
                      </a:rPr>
                      <m:t>h</m:t>
                    </m:r>
                  </m:oMath>
                </a14:m>
                <a:r>
                  <a:rPr lang="en-US" dirty="0">
                    <a:latin typeface="+mn-lt"/>
                  </a:rPr>
                  <a:t>): 3mm, 1mm</a:t>
                </a:r>
              </a:p>
              <a:p>
                <a:pPr marL="342900" indent="-342900">
                  <a:buFont typeface="Arial" panose="020B0604020202020204" pitchFamily="34" charset="0"/>
                  <a:buChar char="•"/>
                </a:pPr>
                <a:r>
                  <a:rPr lang="en-US" dirty="0">
                    <a:latin typeface="+mn-lt"/>
                  </a:rPr>
                  <a:t>Outer radius (</a:t>
                </a:r>
                <a14:m>
                  <m:oMath xmlns:m="http://schemas.openxmlformats.org/officeDocument/2006/math">
                    <m:r>
                      <a:rPr lang="en-US" b="0" i="1" smtClean="0">
                        <a:latin typeface="Cambria Math" panose="02040503050406030204" pitchFamily="18" charset="0"/>
                      </a:rPr>
                      <m:t>𝑟</m:t>
                    </m:r>
                  </m:oMath>
                </a14:m>
                <a:r>
                  <a:rPr lang="en-US" dirty="0">
                    <a:latin typeface="+mn-lt"/>
                  </a:rPr>
                  <a:t>): 25 mm</a:t>
                </a:r>
              </a:p>
              <a:p>
                <a:pPr marL="342900" indent="-342900">
                  <a:buFont typeface="Arial" panose="020B0604020202020204" pitchFamily="34" charset="0"/>
                  <a:buChar char="•"/>
                </a:pPr>
                <a:r>
                  <a:rPr lang="en-US" dirty="0">
                    <a:latin typeface="+mn-lt"/>
                  </a:rPr>
                  <a:t>Middle radius: </a:t>
                </a:r>
                <a14:m>
                  <m:oMath xmlns:m="http://schemas.openxmlformats.org/officeDocument/2006/math">
                    <m:r>
                      <m:rPr>
                        <m:sty m:val="p"/>
                      </m:rPr>
                      <a:rPr lang="en-US" i="1">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r>
                          <a:rPr lang="en-US" b="0" i="1" smtClean="0">
                            <a:latin typeface="Cambria Math" panose="02040503050406030204" pitchFamily="18" charset="0"/>
                          </a:rPr>
                          <m:t>2</m:t>
                        </m:r>
                      </m:den>
                    </m:f>
                  </m:oMath>
                </a14:m>
                <a:endParaRPr lang="en-US" dirty="0">
                  <a:latin typeface="+mn-lt"/>
                </a:endParaRPr>
              </a:p>
              <a:p>
                <a:pPr marL="342900" indent="-342900">
                  <a:buFont typeface="Arial" panose="020B0604020202020204" pitchFamily="34" charset="0"/>
                  <a:buChar char="•"/>
                </a:pPr>
                <a:endParaRPr lang="en-US" dirty="0">
                  <a:latin typeface="+mn-lt"/>
                </a:endParaRPr>
              </a:p>
              <a:p>
                <a:pPr marL="0" indent="0">
                  <a:buNone/>
                </a:pPr>
                <a:r>
                  <a:rPr lang="en-US" b="1" dirty="0" err="1">
                    <a:latin typeface="+mn-lt"/>
                  </a:rPr>
                  <a:t>Inextensional</a:t>
                </a:r>
                <a:r>
                  <a:rPr lang="en-US" b="1" dirty="0">
                    <a:latin typeface="+mn-lt"/>
                  </a:rPr>
                  <a:t> mode frequencies</a:t>
                </a:r>
              </a:p>
              <a:p>
                <a:pPr marL="0" indent="0">
                  <a:buNone/>
                </a:pPr>
                <a:r>
                  <a:rPr lang="en-US" b="1" dirty="0">
                    <a:latin typeface="+mn-lt"/>
                  </a:rPr>
                  <a:t>(Lord Rayleigh, 1877, </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oMath>
                </a14:m>
                <a:r>
                  <a:rPr lang="en-US" b="1" dirty="0">
                    <a:latin typeface="+mn-lt"/>
                  </a:rPr>
                  <a:t>):</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rPr>
                            <m:t>𝜋</m:t>
                          </m:r>
                        </m:den>
                      </m:f>
                      <m:rad>
                        <m:radPr>
                          <m:degHide m:val="on"/>
                          <m:ctrlPr>
                            <a:rPr lang="en-US" i="1" smtClean="0">
                              <a:latin typeface="Cambria Math" panose="02040503050406030204" pitchFamily="18" charset="0"/>
                            </a:rPr>
                          </m:ctrlPr>
                        </m:radPr>
                        <m:deg/>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num>
                                <m:den>
                                  <m:r>
                                    <a:rPr lang="en-US" b="0" i="1" smtClean="0">
                                      <a:latin typeface="Cambria Math" panose="02040503050406030204" pitchFamily="18" charset="0"/>
                                    </a:rPr>
                                    <m:t>12</m:t>
                                  </m:r>
                                  <m:r>
                                    <a:rPr lang="en-US" b="0" i="1" smtClean="0">
                                      <a:latin typeface="Cambria Math" panose="02040503050406030204" pitchFamily="18" charset="0"/>
                                    </a:rPr>
                                    <m:t>𝜌</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4</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𝜈</m:t>
                                          </m:r>
                                        </m:e>
                                        <m:sup>
                                          <m:r>
                                            <a:rPr lang="en-US" b="0" i="1" smtClean="0">
                                              <a:latin typeface="Cambria Math" panose="02040503050406030204" pitchFamily="18" charset="0"/>
                                            </a:rPr>
                                            <m:t>2</m:t>
                                          </m:r>
                                        </m:sup>
                                      </m:sSup>
                                    </m:e>
                                  </m:d>
                                </m:den>
                              </m:f>
                            </m:e>
                          </m:d>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−1</m:t>
                                          </m:r>
                                        </m:e>
                                      </m:d>
                                    </m:e>
                                    <m:sup>
                                      <m:r>
                                        <a:rPr lang="en-US" b="0" i="1" smtClean="0">
                                          <a:latin typeface="Cambria Math" panose="02040503050406030204" pitchFamily="18" charset="0"/>
                                        </a:rPr>
                                        <m:t>2</m:t>
                                      </m:r>
                                    </m:sup>
                                  </m:sSup>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e>
                          </m:d>
                        </m:e>
                      </m:rad>
                    </m:oMath>
                  </m:oMathPara>
                </a14:m>
                <a:endParaRPr lang="en-US" dirty="0">
                  <a:latin typeface="+mn-lt"/>
                </a:endParaRPr>
              </a:p>
              <a:p>
                <a:pPr marL="0" indent="0">
                  <a:buNone/>
                </a:pPr>
                <a:r>
                  <a:rPr lang="en-US" b="1" dirty="0">
                    <a:latin typeface="+mn-lt"/>
                  </a:rPr>
                  <a:t>Lowest mode frequency:</a:t>
                </a:r>
              </a:p>
              <a:p>
                <a:pPr marL="342900" indent="-342900">
                  <a:buFont typeface="Arial" panose="020B0604020202020204" pitchFamily="34" charset="0"/>
                  <a:buChar char="•"/>
                </a:pPr>
                <a:r>
                  <a:rPr lang="en-US" dirty="0">
                    <a:latin typeface="+mn-lt"/>
                  </a:rPr>
                  <a:t>3mm thickness: 3510 Hz</a:t>
                </a:r>
              </a:p>
              <a:p>
                <a:pPr marL="342900" indent="-342900">
                  <a:buFont typeface="Arial" panose="020B0604020202020204" pitchFamily="34" charset="0"/>
                  <a:buChar char="•"/>
                </a:pPr>
                <a:r>
                  <a:rPr lang="en-US" dirty="0">
                    <a:latin typeface="+mn-lt"/>
                  </a:rPr>
                  <a:t>1mm thickness: 1076 Hz</a:t>
                </a:r>
              </a:p>
            </p:txBody>
          </p:sp>
        </mc:Choice>
        <mc:Fallback xmlns="">
          <p:sp>
            <p:nvSpPr>
              <p:cNvPr id="3" name="Content Placeholder 2">
                <a:extLst>
                  <a:ext uri="{FF2B5EF4-FFF2-40B4-BE49-F238E27FC236}">
                    <a16:creationId xmlns:a16="http://schemas.microsoft.com/office/drawing/2014/main" id="{151AAE09-299E-12ED-8161-F2A7CD529D7B}"/>
                  </a:ext>
                </a:extLst>
              </p:cNvPr>
              <p:cNvSpPr>
                <a:spLocks noGrp="1" noRot="1" noChangeAspect="1" noMove="1" noResize="1" noEditPoints="1" noAdjustHandles="1" noChangeArrowheads="1" noChangeShapeType="1" noTextEdit="1"/>
              </p:cNvSpPr>
              <p:nvPr>
                <p:ph sz="quarter" idx="4294967295"/>
              </p:nvPr>
            </p:nvSpPr>
            <p:spPr>
              <a:xfrm>
                <a:off x="484348" y="1340461"/>
                <a:ext cx="5087815" cy="4926012"/>
              </a:xfrm>
              <a:blipFill>
                <a:blip r:embed="rId3"/>
                <a:stretch>
                  <a:fillRect l="-2488" t="-23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B279C14-1BEF-D0E2-8199-8C68984E2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480" y="1604195"/>
            <a:ext cx="6343172" cy="4222173"/>
          </a:xfrm>
          <a:prstGeom prst="rect">
            <a:avLst/>
          </a:prstGeom>
        </p:spPr>
      </p:pic>
    </p:spTree>
    <p:extLst>
      <p:ext uri="{BB962C8B-B14F-4D97-AF65-F5344CB8AC3E}">
        <p14:creationId xmlns:p14="http://schemas.microsoft.com/office/powerpoint/2010/main" val="403564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16</a:t>
            </a:fld>
            <a:endParaRPr lang="en-US"/>
          </a:p>
        </p:txBody>
      </p:sp>
      <p:sp>
        <p:nvSpPr>
          <p:cNvPr id="16" name="TextBox 15">
            <a:extLst>
              <a:ext uri="{FF2B5EF4-FFF2-40B4-BE49-F238E27FC236}">
                <a16:creationId xmlns:a16="http://schemas.microsoft.com/office/drawing/2014/main" id="{73C271F7-CC19-8F7B-AF81-48E5F0F9AA5E}"/>
              </a:ext>
            </a:extLst>
          </p:cNvPr>
          <p:cNvSpPr txBox="1"/>
          <p:nvPr/>
        </p:nvSpPr>
        <p:spPr>
          <a:xfrm>
            <a:off x="544287" y="2119085"/>
            <a:ext cx="3726378" cy="3139321"/>
          </a:xfrm>
          <a:prstGeom prst="rect">
            <a:avLst/>
          </a:prstGeom>
          <a:noFill/>
        </p:spPr>
        <p:txBody>
          <a:bodyPr wrap="square" rtlCol="0">
            <a:spAutoFit/>
          </a:bodyPr>
          <a:lstStyle/>
          <a:p>
            <a:r>
              <a:rPr lang="en-US" dirty="0"/>
              <a:t>Stainless Steel</a:t>
            </a:r>
          </a:p>
          <a:p>
            <a:endParaRPr lang="en-US" dirty="0"/>
          </a:p>
          <a:p>
            <a:r>
              <a:rPr lang="en-US" dirty="0"/>
              <a:t>100mm long, 25mm outer radius, 3mm thickness</a:t>
            </a:r>
          </a:p>
          <a:p>
            <a:endParaRPr lang="en-US" dirty="0"/>
          </a:p>
          <a:p>
            <a:r>
              <a:rPr lang="en-US" dirty="0">
                <a:solidFill>
                  <a:srgbClr val="FF0000"/>
                </a:solidFill>
              </a:rPr>
              <a:t>3,460 Hz (SD, Tet10)</a:t>
            </a:r>
          </a:p>
          <a:p>
            <a:r>
              <a:rPr lang="en-US" dirty="0">
                <a:solidFill>
                  <a:srgbClr val="FF0000"/>
                </a:solidFill>
              </a:rPr>
              <a:t>3,510 Hz (Lord Rayleigh)</a:t>
            </a:r>
          </a:p>
          <a:p>
            <a:endParaRPr lang="en-US" dirty="0"/>
          </a:p>
          <a:p>
            <a:r>
              <a:rPr lang="en-US" b="1" dirty="0"/>
              <a:t>Goal</a:t>
            </a:r>
            <a:r>
              <a:rPr lang="en-US" dirty="0"/>
              <a:t>: Raise the first natural frequency while maintaining the same mass.</a:t>
            </a:r>
          </a:p>
        </p:txBody>
      </p:sp>
      <p:pic>
        <p:nvPicPr>
          <p:cNvPr id="17" name="cyl_modal">
            <a:hlinkClick r:id="" action="ppaction://media"/>
            <a:extLst>
              <a:ext uri="{FF2B5EF4-FFF2-40B4-BE49-F238E27FC236}">
                <a16:creationId xmlns:a16="http://schemas.microsoft.com/office/drawing/2014/main" id="{0F28BCE4-BE50-C3A7-FED0-E76E615D04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0703" y="1192212"/>
            <a:ext cx="7208611" cy="4946156"/>
          </a:xfrm>
          <a:prstGeom prst="rect">
            <a:avLst/>
          </a:prstGeom>
        </p:spPr>
      </p:pic>
      <p:sp>
        <p:nvSpPr>
          <p:cNvPr id="6" name="Title 1">
            <a:extLst>
              <a:ext uri="{FF2B5EF4-FFF2-40B4-BE49-F238E27FC236}">
                <a16:creationId xmlns:a16="http://schemas.microsoft.com/office/drawing/2014/main" id="{FEE2DEE3-422A-A1CB-EB69-21695D3E9DB2}"/>
              </a:ext>
            </a:extLst>
          </p:cNvPr>
          <p:cNvSpPr>
            <a:spLocks noGrp="1"/>
          </p:cNvSpPr>
          <p:nvPr>
            <p:ph type="title"/>
          </p:nvPr>
        </p:nvSpPr>
        <p:spPr/>
        <p:txBody>
          <a:bodyPr/>
          <a:lstStyle/>
          <a:p>
            <a:r>
              <a:rPr lang="en-US" dirty="0">
                <a:solidFill>
                  <a:schemeClr val="accent1"/>
                </a:solidFill>
              </a:rPr>
              <a:t>Known properties of thin cylinders</a:t>
            </a:r>
          </a:p>
        </p:txBody>
      </p:sp>
      <p:sp>
        <p:nvSpPr>
          <p:cNvPr id="7" name="TextBox 6">
            <a:extLst>
              <a:ext uri="{FF2B5EF4-FFF2-40B4-BE49-F238E27FC236}">
                <a16:creationId xmlns:a16="http://schemas.microsoft.com/office/drawing/2014/main" id="{5A2C4204-64C6-8894-1B1D-B5452525E4C6}"/>
              </a:ext>
            </a:extLst>
          </p:cNvPr>
          <p:cNvSpPr txBox="1"/>
          <p:nvPr/>
        </p:nvSpPr>
        <p:spPr>
          <a:xfrm>
            <a:off x="1863969" y="363415"/>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59868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0646" y="238349"/>
            <a:ext cx="10058400" cy="570225"/>
          </a:xfrm>
        </p:spPr>
        <p:txBody>
          <a:bodyPr/>
          <a:lstStyle/>
          <a:p>
            <a:r>
              <a:rPr lang="en-US" dirty="0">
                <a:solidFill>
                  <a:schemeClr val="accent1"/>
                </a:solidFill>
              </a:rPr>
              <a:t>Plato Problem Setup</a:t>
            </a:r>
          </a:p>
        </p:txBody>
      </p:sp>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17</a:t>
            </a:fld>
            <a:endParaRPr lang="en-US"/>
          </a:p>
        </p:txBody>
      </p:sp>
      <p:sp>
        <p:nvSpPr>
          <p:cNvPr id="16" name="TextBox 15">
            <a:extLst>
              <a:ext uri="{FF2B5EF4-FFF2-40B4-BE49-F238E27FC236}">
                <a16:creationId xmlns:a16="http://schemas.microsoft.com/office/drawing/2014/main" id="{73C271F7-CC19-8F7B-AF81-48E5F0F9AA5E}"/>
              </a:ext>
            </a:extLst>
          </p:cNvPr>
          <p:cNvSpPr txBox="1"/>
          <p:nvPr/>
        </p:nvSpPr>
        <p:spPr>
          <a:xfrm>
            <a:off x="361446" y="1462602"/>
            <a:ext cx="3055256" cy="369332"/>
          </a:xfrm>
          <a:prstGeom prst="rect">
            <a:avLst/>
          </a:prstGeom>
          <a:noFill/>
        </p:spPr>
        <p:txBody>
          <a:bodyPr wrap="square" rtlCol="0">
            <a:spAutoFit/>
          </a:bodyPr>
          <a:lstStyle/>
          <a:p>
            <a:r>
              <a:rPr lang="en-US"/>
              <a:t>1mm thick fixed outer shell</a:t>
            </a:r>
          </a:p>
        </p:txBody>
      </p:sp>
      <p:pic>
        <p:nvPicPr>
          <p:cNvPr id="3" name="Picture 2">
            <a:extLst>
              <a:ext uri="{FF2B5EF4-FFF2-40B4-BE49-F238E27FC236}">
                <a16:creationId xmlns:a16="http://schemas.microsoft.com/office/drawing/2014/main" id="{6890FFE1-4937-7F90-BDC8-2C25C9C35205}"/>
              </a:ext>
            </a:extLst>
          </p:cNvPr>
          <p:cNvPicPr>
            <a:picLocks noChangeAspect="1"/>
          </p:cNvPicPr>
          <p:nvPr/>
        </p:nvPicPr>
        <p:blipFill>
          <a:blip r:embed="rId3"/>
          <a:stretch>
            <a:fillRect/>
          </a:stretch>
        </p:blipFill>
        <p:spPr>
          <a:xfrm>
            <a:off x="4468340" y="1017395"/>
            <a:ext cx="7455897" cy="5376148"/>
          </a:xfrm>
          <a:prstGeom prst="rect">
            <a:avLst/>
          </a:prstGeom>
        </p:spPr>
      </p:pic>
      <p:cxnSp>
        <p:nvCxnSpPr>
          <p:cNvPr id="7" name="Straight Arrow Connector 6">
            <a:extLst>
              <a:ext uri="{FF2B5EF4-FFF2-40B4-BE49-F238E27FC236}">
                <a16:creationId xmlns:a16="http://schemas.microsoft.com/office/drawing/2014/main" id="{9B9A373E-B5F2-C211-284D-D8E60AD00B91}"/>
              </a:ext>
            </a:extLst>
          </p:cNvPr>
          <p:cNvCxnSpPr>
            <a:cxnSpLocks/>
            <a:stCxn id="16" idx="3"/>
          </p:cNvCxnSpPr>
          <p:nvPr/>
        </p:nvCxnSpPr>
        <p:spPr>
          <a:xfrm>
            <a:off x="3416702" y="1647268"/>
            <a:ext cx="1706841" cy="1386218"/>
          </a:xfrm>
          <a:prstGeom prst="straightConnector1">
            <a:avLst/>
          </a:prstGeom>
          <a:ln w="41275">
            <a:solidFill>
              <a:srgbClr val="FF26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3BFB7D-DE48-A56E-6BCA-EBF767036392}"/>
              </a:ext>
            </a:extLst>
          </p:cNvPr>
          <p:cNvSpPr txBox="1"/>
          <p:nvPr/>
        </p:nvSpPr>
        <p:spPr>
          <a:xfrm>
            <a:off x="361446" y="2039987"/>
            <a:ext cx="2153154" cy="369332"/>
          </a:xfrm>
          <a:prstGeom prst="rect">
            <a:avLst/>
          </a:prstGeom>
          <a:noFill/>
        </p:spPr>
        <p:txBody>
          <a:bodyPr wrap="none" rtlCol="0">
            <a:spAutoFit/>
          </a:bodyPr>
          <a:lstStyle/>
          <a:p>
            <a:r>
              <a:rPr lang="en-US"/>
              <a:t>Optimizable region</a:t>
            </a:r>
          </a:p>
        </p:txBody>
      </p:sp>
      <p:cxnSp>
        <p:nvCxnSpPr>
          <p:cNvPr id="10" name="Straight Arrow Connector 9">
            <a:extLst>
              <a:ext uri="{FF2B5EF4-FFF2-40B4-BE49-F238E27FC236}">
                <a16:creationId xmlns:a16="http://schemas.microsoft.com/office/drawing/2014/main" id="{60D2F39A-E75B-F548-2AE9-386E46BD2CC7}"/>
              </a:ext>
            </a:extLst>
          </p:cNvPr>
          <p:cNvCxnSpPr>
            <a:cxnSpLocks/>
          </p:cNvCxnSpPr>
          <p:nvPr/>
        </p:nvCxnSpPr>
        <p:spPr>
          <a:xfrm>
            <a:off x="2514600" y="2237654"/>
            <a:ext cx="3109686" cy="2269032"/>
          </a:xfrm>
          <a:prstGeom prst="straightConnector1">
            <a:avLst/>
          </a:prstGeom>
          <a:ln w="41275">
            <a:solidFill>
              <a:srgbClr val="FF26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D4D2B9-E926-7D7C-80F5-F567179A3FCE}"/>
              </a:ext>
            </a:extLst>
          </p:cNvPr>
          <p:cNvSpPr txBox="1"/>
          <p:nvPr/>
        </p:nvSpPr>
        <p:spPr>
          <a:xfrm>
            <a:off x="210457" y="3730173"/>
            <a:ext cx="4180114" cy="1569660"/>
          </a:xfrm>
          <a:prstGeom prst="rect">
            <a:avLst/>
          </a:prstGeom>
          <a:noFill/>
        </p:spPr>
        <p:txBody>
          <a:bodyPr wrap="square" rtlCol="0">
            <a:spAutoFit/>
          </a:bodyPr>
          <a:lstStyle/>
          <a:p>
            <a:r>
              <a:rPr lang="en-US" sz="1600" b="1"/>
              <a:t>Objective</a:t>
            </a:r>
            <a:r>
              <a:rPr lang="en-US" sz="1600"/>
              <a:t>:</a:t>
            </a:r>
          </a:p>
          <a:p>
            <a:endParaRPr lang="en-US" sz="1600"/>
          </a:p>
          <a:p>
            <a:pPr marL="342900" indent="-342900">
              <a:buAutoNum type="arabicParenR"/>
            </a:pPr>
            <a:r>
              <a:rPr lang="en-US" sz="1600"/>
              <a:t>Raise natural frequency (Sierra/SD)</a:t>
            </a:r>
          </a:p>
          <a:p>
            <a:pPr marL="342900" indent="-342900">
              <a:buAutoNum type="arabicParenR"/>
            </a:pPr>
            <a:r>
              <a:rPr lang="en-US" sz="1600"/>
              <a:t>Match mass target</a:t>
            </a:r>
          </a:p>
          <a:p>
            <a:endParaRPr lang="en-US" sz="1600"/>
          </a:p>
          <a:p>
            <a:r>
              <a:rPr lang="en-US" sz="1600" b="1"/>
              <a:t>Geometry Description</a:t>
            </a:r>
            <a:r>
              <a:rPr lang="en-US" sz="1600"/>
              <a:t>: </a:t>
            </a:r>
            <a:r>
              <a:rPr lang="en-US" sz="1600" err="1"/>
              <a:t>Levelsets</a:t>
            </a:r>
            <a:r>
              <a:rPr lang="en-US" sz="1600"/>
              <a:t> via </a:t>
            </a:r>
            <a:r>
              <a:rPr lang="en-US" sz="1600" err="1"/>
              <a:t>Krino</a:t>
            </a:r>
            <a:r>
              <a:rPr lang="en-US" sz="1600"/>
              <a:t> </a:t>
            </a:r>
          </a:p>
        </p:txBody>
      </p:sp>
    </p:spTree>
    <p:extLst>
      <p:ext uri="{BB962C8B-B14F-4D97-AF65-F5344CB8AC3E}">
        <p14:creationId xmlns:p14="http://schemas.microsoft.com/office/powerpoint/2010/main" val="372391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0645" y="238349"/>
            <a:ext cx="10586663" cy="570225"/>
          </a:xfrm>
        </p:spPr>
        <p:txBody>
          <a:bodyPr/>
          <a:lstStyle/>
          <a:p>
            <a:r>
              <a:rPr lang="en-US" dirty="0">
                <a:solidFill>
                  <a:schemeClr val="accent1"/>
                </a:solidFill>
              </a:rPr>
              <a:t>Optimized Design</a:t>
            </a:r>
          </a:p>
        </p:txBody>
      </p:sp>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18</a:t>
            </a:fld>
            <a:endParaRPr lang="en-US"/>
          </a:p>
        </p:txBody>
      </p:sp>
      <p:pic>
        <p:nvPicPr>
          <p:cNvPr id="3" name="Picture 2">
            <a:extLst>
              <a:ext uri="{FF2B5EF4-FFF2-40B4-BE49-F238E27FC236}">
                <a16:creationId xmlns:a16="http://schemas.microsoft.com/office/drawing/2014/main" id="{E9A5A65D-E514-AFD2-4F06-86A92F8BA910}"/>
              </a:ext>
            </a:extLst>
          </p:cNvPr>
          <p:cNvPicPr>
            <a:picLocks noChangeAspect="1"/>
          </p:cNvPicPr>
          <p:nvPr/>
        </p:nvPicPr>
        <p:blipFill>
          <a:blip r:embed="rId3">
            <a:clrChange>
              <a:clrFrom>
                <a:srgbClr val="F3F3F3"/>
              </a:clrFrom>
              <a:clrTo>
                <a:srgbClr val="F3F3F3">
                  <a:alpha val="0"/>
                </a:srgbClr>
              </a:clrTo>
            </a:clrChange>
          </a:blip>
          <a:stretch>
            <a:fillRect/>
          </a:stretch>
        </p:blipFill>
        <p:spPr>
          <a:xfrm>
            <a:off x="6453669" y="238349"/>
            <a:ext cx="3983308" cy="3423884"/>
          </a:xfrm>
          <a:prstGeom prst="rect">
            <a:avLst/>
          </a:prstGeom>
        </p:spPr>
      </p:pic>
      <p:pic>
        <p:nvPicPr>
          <p:cNvPr id="7" name="Picture 6">
            <a:extLst>
              <a:ext uri="{FF2B5EF4-FFF2-40B4-BE49-F238E27FC236}">
                <a16:creationId xmlns:a16="http://schemas.microsoft.com/office/drawing/2014/main" id="{840C5369-91E9-9612-97CC-F3881EB4DEFA}"/>
              </a:ext>
            </a:extLst>
          </p:cNvPr>
          <p:cNvPicPr>
            <a:picLocks noChangeAspect="1"/>
          </p:cNvPicPr>
          <p:nvPr/>
        </p:nvPicPr>
        <p:blipFill>
          <a:blip r:embed="rId4">
            <a:clrChange>
              <a:clrFrom>
                <a:srgbClr val="F3F3F3"/>
              </a:clrFrom>
              <a:clrTo>
                <a:srgbClr val="F3F3F3">
                  <a:alpha val="0"/>
                </a:srgbClr>
              </a:clrTo>
            </a:clrChange>
          </a:blip>
          <a:stretch>
            <a:fillRect/>
          </a:stretch>
        </p:blipFill>
        <p:spPr>
          <a:xfrm>
            <a:off x="2728090" y="1032804"/>
            <a:ext cx="3010243" cy="2629429"/>
          </a:xfrm>
          <a:prstGeom prst="rect">
            <a:avLst/>
          </a:prstGeom>
        </p:spPr>
      </p:pic>
      <p:pic>
        <p:nvPicPr>
          <p:cNvPr id="9" name="Picture 8">
            <a:extLst>
              <a:ext uri="{FF2B5EF4-FFF2-40B4-BE49-F238E27FC236}">
                <a16:creationId xmlns:a16="http://schemas.microsoft.com/office/drawing/2014/main" id="{1D189714-DDD8-DFC0-3ED7-1063705D1F8F}"/>
              </a:ext>
            </a:extLst>
          </p:cNvPr>
          <p:cNvPicPr>
            <a:picLocks noChangeAspect="1"/>
          </p:cNvPicPr>
          <p:nvPr/>
        </p:nvPicPr>
        <p:blipFill>
          <a:blip r:embed="rId5">
            <a:clrChange>
              <a:clrFrom>
                <a:srgbClr val="F3F3F3"/>
              </a:clrFrom>
              <a:clrTo>
                <a:srgbClr val="F3F3F3">
                  <a:alpha val="0"/>
                </a:srgbClr>
              </a:clrTo>
            </a:clrChange>
          </a:blip>
          <a:stretch>
            <a:fillRect/>
          </a:stretch>
        </p:blipFill>
        <p:spPr>
          <a:xfrm>
            <a:off x="6308825" y="2878112"/>
            <a:ext cx="5171039" cy="3907330"/>
          </a:xfrm>
          <a:prstGeom prst="rect">
            <a:avLst/>
          </a:prstGeom>
        </p:spPr>
      </p:pic>
      <p:pic>
        <p:nvPicPr>
          <p:cNvPr id="11" name="Picture 10">
            <a:extLst>
              <a:ext uri="{FF2B5EF4-FFF2-40B4-BE49-F238E27FC236}">
                <a16:creationId xmlns:a16="http://schemas.microsoft.com/office/drawing/2014/main" id="{37831DE8-A235-97C4-5A4E-64CC874659AB}"/>
              </a:ext>
            </a:extLst>
          </p:cNvPr>
          <p:cNvPicPr>
            <a:picLocks noChangeAspect="1"/>
          </p:cNvPicPr>
          <p:nvPr/>
        </p:nvPicPr>
        <p:blipFill>
          <a:blip r:embed="rId6">
            <a:clrChange>
              <a:clrFrom>
                <a:srgbClr val="F3F3F3"/>
              </a:clrFrom>
              <a:clrTo>
                <a:srgbClr val="F3F3F3">
                  <a:alpha val="0"/>
                </a:srgbClr>
              </a:clrTo>
            </a:clrChange>
          </a:blip>
          <a:stretch>
            <a:fillRect/>
          </a:stretch>
        </p:blipFill>
        <p:spPr>
          <a:xfrm>
            <a:off x="274649" y="3931317"/>
            <a:ext cx="5306360" cy="2755789"/>
          </a:xfrm>
          <a:prstGeom prst="rect">
            <a:avLst/>
          </a:prstGeom>
        </p:spPr>
      </p:pic>
    </p:spTree>
    <p:extLst>
      <p:ext uri="{BB962C8B-B14F-4D97-AF65-F5344CB8AC3E}">
        <p14:creationId xmlns:p14="http://schemas.microsoft.com/office/powerpoint/2010/main" val="266852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0646" y="238349"/>
            <a:ext cx="10058400" cy="570225"/>
          </a:xfrm>
        </p:spPr>
        <p:txBody>
          <a:bodyPr/>
          <a:lstStyle/>
          <a:p>
            <a:r>
              <a:rPr lang="en-US" dirty="0">
                <a:solidFill>
                  <a:schemeClr val="accent1"/>
                </a:solidFill>
              </a:rPr>
              <a:t>First Mode of Optimized Design</a:t>
            </a:r>
          </a:p>
        </p:txBody>
      </p:sp>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19</a:t>
            </a:fld>
            <a:endParaRPr lang="en-US"/>
          </a:p>
        </p:txBody>
      </p:sp>
      <p:sp>
        <p:nvSpPr>
          <p:cNvPr id="16" name="TextBox 15">
            <a:extLst>
              <a:ext uri="{FF2B5EF4-FFF2-40B4-BE49-F238E27FC236}">
                <a16:creationId xmlns:a16="http://schemas.microsoft.com/office/drawing/2014/main" id="{73C271F7-CC19-8F7B-AF81-48E5F0F9AA5E}"/>
              </a:ext>
            </a:extLst>
          </p:cNvPr>
          <p:cNvSpPr txBox="1"/>
          <p:nvPr/>
        </p:nvSpPr>
        <p:spPr>
          <a:xfrm>
            <a:off x="544287" y="2119085"/>
            <a:ext cx="3420612" cy="923330"/>
          </a:xfrm>
          <a:prstGeom prst="rect">
            <a:avLst/>
          </a:prstGeom>
          <a:noFill/>
        </p:spPr>
        <p:txBody>
          <a:bodyPr wrap="square" rtlCol="0">
            <a:spAutoFit/>
          </a:bodyPr>
          <a:lstStyle/>
          <a:p>
            <a:r>
              <a:rPr lang="en-US" dirty="0">
                <a:solidFill>
                  <a:srgbClr val="FF0000"/>
                </a:solidFill>
              </a:rPr>
              <a:t>Frequency: 11,595 Hz</a:t>
            </a:r>
          </a:p>
          <a:p>
            <a:r>
              <a:rPr lang="en-US" dirty="0">
                <a:solidFill>
                  <a:srgbClr val="FF0000"/>
                </a:solidFill>
              </a:rPr>
              <a:t>(235% increase from 3460 Hz)</a:t>
            </a:r>
          </a:p>
          <a:p>
            <a:endParaRPr lang="en-US" dirty="0"/>
          </a:p>
        </p:txBody>
      </p:sp>
      <p:pic>
        <p:nvPicPr>
          <p:cNvPr id="2" name="opt_modal">
            <a:hlinkClick r:id="" action="ppaction://media"/>
            <a:extLst>
              <a:ext uri="{FF2B5EF4-FFF2-40B4-BE49-F238E27FC236}">
                <a16:creationId xmlns:a16="http://schemas.microsoft.com/office/drawing/2014/main" id="{216B5910-DC46-2FBB-4838-F61A9659FF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66532" y="1228499"/>
            <a:ext cx="7337242" cy="5034416"/>
          </a:xfrm>
          <a:prstGeom prst="rect">
            <a:avLst/>
          </a:prstGeom>
        </p:spPr>
      </p:pic>
    </p:spTree>
    <p:extLst>
      <p:ext uri="{BB962C8B-B14F-4D97-AF65-F5344CB8AC3E}">
        <p14:creationId xmlns:p14="http://schemas.microsoft.com/office/powerpoint/2010/main" val="18650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76CF-EBFF-DA16-4117-C0776A96C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6161F-BE27-0C80-63B3-BC0C26527C7B}"/>
              </a:ext>
            </a:extLst>
          </p:cNvPr>
          <p:cNvSpPr>
            <a:spLocks noGrp="1"/>
          </p:cNvSpPr>
          <p:nvPr>
            <p:ph type="title"/>
          </p:nvPr>
        </p:nvSpPr>
        <p:spPr>
          <a:xfrm>
            <a:off x="397353" y="220535"/>
            <a:ext cx="10096500" cy="688848"/>
          </a:xfrm>
        </p:spPr>
        <p:txBody>
          <a:bodyPr/>
          <a:lstStyle/>
          <a:p>
            <a:r>
              <a:rPr lang="en-US" dirty="0"/>
              <a:t>Plato: optimization-based geometry design</a:t>
            </a:r>
          </a:p>
        </p:txBody>
      </p:sp>
      <p:sp>
        <p:nvSpPr>
          <p:cNvPr id="6" name="Slide Number Placeholder 5">
            <a:extLst>
              <a:ext uri="{FF2B5EF4-FFF2-40B4-BE49-F238E27FC236}">
                <a16:creationId xmlns:a16="http://schemas.microsoft.com/office/drawing/2014/main" id="{2CB7214C-3979-9A99-F64D-DD8334E2102F}"/>
              </a:ext>
            </a:extLst>
          </p:cNvPr>
          <p:cNvSpPr>
            <a:spLocks noGrp="1"/>
          </p:cNvSpPr>
          <p:nvPr>
            <p:ph type="sldNum" sz="quarter" idx="4"/>
          </p:nvPr>
        </p:nvSpPr>
        <p:spPr/>
        <p:txBody>
          <a:bodyPr/>
          <a:lstStyle/>
          <a:p>
            <a:fld id="{4FAB73BC-B049-4115-A692-8D63A059BFB8}" type="slidenum">
              <a:rPr lang="en-US" smtClean="0"/>
              <a:pPr/>
              <a:t>2</a:t>
            </a:fld>
            <a:endParaRPr lang="en-US" dirty="0"/>
          </a:p>
        </p:txBody>
      </p:sp>
      <p:cxnSp>
        <p:nvCxnSpPr>
          <p:cNvPr id="16" name="Straight Arrow Connector 15">
            <a:extLst>
              <a:ext uri="{FF2B5EF4-FFF2-40B4-BE49-F238E27FC236}">
                <a16:creationId xmlns:a16="http://schemas.microsoft.com/office/drawing/2014/main" id="{8F68DAFC-6F1B-41BC-5659-A17AD4B0BDAA}"/>
              </a:ext>
            </a:extLst>
          </p:cNvPr>
          <p:cNvCxnSpPr>
            <a:cxnSpLocks/>
          </p:cNvCxnSpPr>
          <p:nvPr/>
        </p:nvCxnSpPr>
        <p:spPr>
          <a:xfrm flipH="1">
            <a:off x="1504983" y="2319548"/>
            <a:ext cx="768135" cy="1284919"/>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C9138AB4-2BAC-08C5-D191-6A427AA252CE}"/>
              </a:ext>
            </a:extLst>
          </p:cNvPr>
          <p:cNvGrpSpPr/>
          <p:nvPr/>
        </p:nvGrpSpPr>
        <p:grpSpPr>
          <a:xfrm>
            <a:off x="4386948" y="4272296"/>
            <a:ext cx="1714429" cy="1824649"/>
            <a:chOff x="4108889" y="4649801"/>
            <a:chExt cx="1714429" cy="1824649"/>
          </a:xfrm>
        </p:grpSpPr>
        <p:pic>
          <p:nvPicPr>
            <p:cNvPr id="12" name="Picture 11" descr="Diagram&#10;&#10;Description automatically generated">
              <a:extLst>
                <a:ext uri="{FF2B5EF4-FFF2-40B4-BE49-F238E27FC236}">
                  <a16:creationId xmlns:a16="http://schemas.microsoft.com/office/drawing/2014/main" id="{D6065D6D-FAA0-612A-3295-27C704E218E5}"/>
                </a:ext>
              </a:extLst>
            </p:cNvPr>
            <p:cNvPicPr>
              <a:picLocks noChangeAspect="1"/>
            </p:cNvPicPr>
            <p:nvPr/>
          </p:nvPicPr>
          <p:blipFill>
            <a:blip r:embed="rId3"/>
            <a:stretch>
              <a:fillRect/>
            </a:stretch>
          </p:blipFill>
          <p:spPr>
            <a:xfrm>
              <a:off x="4188824" y="4649801"/>
              <a:ext cx="1554560" cy="1577878"/>
            </a:xfrm>
            <a:prstGeom prst="rect">
              <a:avLst/>
            </a:prstGeom>
          </p:spPr>
        </p:pic>
        <p:sp>
          <p:nvSpPr>
            <p:cNvPr id="23" name="TextBox 22">
              <a:extLst>
                <a:ext uri="{FF2B5EF4-FFF2-40B4-BE49-F238E27FC236}">
                  <a16:creationId xmlns:a16="http://schemas.microsoft.com/office/drawing/2014/main" id="{CBF45667-1BDE-C53A-7F7F-2DC9373FD6FB}"/>
                </a:ext>
              </a:extLst>
            </p:cNvPr>
            <p:cNvSpPr txBox="1"/>
            <p:nvPr/>
          </p:nvSpPr>
          <p:spPr>
            <a:xfrm>
              <a:off x="4108889" y="6223747"/>
              <a:ext cx="1714429" cy="250703"/>
            </a:xfrm>
            <a:prstGeom prst="rect">
              <a:avLst/>
            </a:prstGeom>
          </p:spPr>
          <p:txBody>
            <a:bodyPr vert="horz" wrap="none" lIns="91440" tIns="45720" rIns="91440" bIns="45720" rtlCol="0">
              <a:noAutofit/>
            </a:bodyPr>
            <a:lstStyle/>
            <a:p>
              <a:pPr algn="l"/>
              <a:r>
                <a:rPr lang="en-US" sz="1600" dirty="0"/>
                <a:t>Sierra Mechanics</a:t>
              </a:r>
            </a:p>
          </p:txBody>
        </p:sp>
      </p:grpSp>
      <p:grpSp>
        <p:nvGrpSpPr>
          <p:cNvPr id="62" name="Group 61">
            <a:extLst>
              <a:ext uri="{FF2B5EF4-FFF2-40B4-BE49-F238E27FC236}">
                <a16:creationId xmlns:a16="http://schemas.microsoft.com/office/drawing/2014/main" id="{FEC0B046-27C6-44BB-2D89-B03A97D38640}"/>
              </a:ext>
            </a:extLst>
          </p:cNvPr>
          <p:cNvGrpSpPr/>
          <p:nvPr/>
        </p:nvGrpSpPr>
        <p:grpSpPr>
          <a:xfrm>
            <a:off x="1739327" y="955693"/>
            <a:ext cx="3196375" cy="1224294"/>
            <a:chOff x="1552425" y="1239419"/>
            <a:chExt cx="3196375" cy="1224294"/>
          </a:xfrm>
        </p:grpSpPr>
        <p:pic>
          <p:nvPicPr>
            <p:cNvPr id="11" name="Picture 10">
              <a:extLst>
                <a:ext uri="{FF2B5EF4-FFF2-40B4-BE49-F238E27FC236}">
                  <a16:creationId xmlns:a16="http://schemas.microsoft.com/office/drawing/2014/main" id="{8174AD60-262B-9D20-37B3-4A4BE4D1DF09}"/>
                </a:ext>
              </a:extLst>
            </p:cNvPr>
            <p:cNvPicPr>
              <a:picLocks noChangeAspect="1"/>
            </p:cNvPicPr>
            <p:nvPr/>
          </p:nvPicPr>
          <p:blipFill>
            <a:blip r:embed="rId4"/>
            <a:stretch>
              <a:fillRect/>
            </a:stretch>
          </p:blipFill>
          <p:spPr>
            <a:xfrm>
              <a:off x="2176919" y="1639772"/>
              <a:ext cx="1349298" cy="823941"/>
            </a:xfrm>
            <a:prstGeom prst="rect">
              <a:avLst/>
            </a:prstGeom>
            <a:ln w="41275">
              <a:solidFill>
                <a:schemeClr val="tx1"/>
              </a:solidFill>
            </a:ln>
          </p:spPr>
        </p:pic>
        <p:sp>
          <p:nvSpPr>
            <p:cNvPr id="22" name="TextBox 21">
              <a:extLst>
                <a:ext uri="{FF2B5EF4-FFF2-40B4-BE49-F238E27FC236}">
                  <a16:creationId xmlns:a16="http://schemas.microsoft.com/office/drawing/2014/main" id="{E98BB2E1-2938-F398-194A-98F9D094457F}"/>
                </a:ext>
              </a:extLst>
            </p:cNvPr>
            <p:cNvSpPr txBox="1"/>
            <p:nvPr/>
          </p:nvSpPr>
          <p:spPr>
            <a:xfrm>
              <a:off x="1552425" y="1239419"/>
              <a:ext cx="2780996" cy="260983"/>
            </a:xfrm>
            <a:prstGeom prst="rect">
              <a:avLst/>
            </a:prstGeom>
          </p:spPr>
          <p:txBody>
            <a:bodyPr vert="horz" wrap="none" lIns="91440" tIns="45720" rIns="91440" bIns="45720" rtlCol="0">
              <a:noAutofit/>
            </a:bodyPr>
            <a:lstStyle/>
            <a:p>
              <a:pPr algn="l"/>
              <a:r>
                <a:rPr lang="en-US" sz="1600" dirty="0"/>
                <a:t>Gradient-Based Optimization</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BC02878-3FB9-41E9-6858-50FFA11A6461}"/>
                    </a:ext>
                  </a:extLst>
                </p:cNvPr>
                <p:cNvSpPr txBox="1"/>
                <p:nvPr/>
              </p:nvSpPr>
              <p:spPr>
                <a:xfrm>
                  <a:off x="3628848" y="1766718"/>
                  <a:ext cx="1119952" cy="534162"/>
                </a:xfrm>
                <a:prstGeom prst="rect">
                  <a:avLst/>
                </a:prstGeom>
              </p:spPr>
              <p:txBody>
                <a:bodyPr vert="horz" wrap="square" lIns="91440" tIns="45720" rIns="91440" bIns="45720" rtlCol="0">
                  <a:noAutofit/>
                </a:bodyPr>
                <a:lstStyle/>
                <a:p>
                  <a:pPr algn="l"/>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m</m:t>
                        </m:r>
                        <m:r>
                          <m:rPr>
                            <m:nor/>
                          </m:rPr>
                          <a:rPr lang="en-US" sz="1400" b="0" i="0" smtClean="0">
                            <a:latin typeface="Cambria Math" panose="02040503050406030204" pitchFamily="18" charset="0"/>
                          </a:rPr>
                          <m:t>in</m:t>
                        </m:r>
                        <m:r>
                          <m:rPr>
                            <m:nor/>
                          </m:rPr>
                          <a:rPr lang="en-US" sz="1400" b="0" i="0" smtClean="0">
                            <a:latin typeface="Cambria Math" panose="02040503050406030204" pitchFamily="18" charset="0"/>
                          </a:rPr>
                          <m:t> </m:t>
                        </m:r>
                        <m:r>
                          <a:rPr lang="en-US" sz="1400" b="0" i="1" smtClean="0">
                            <a:latin typeface="Cambria Math" panose="02040503050406030204" pitchFamily="18" charset="0"/>
                          </a:rPr>
                          <m:t>𝑓</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b="0" dirty="0"/>
                </a:p>
                <a:p>
                  <a:pPr algn="l"/>
                  <a14:m>
                    <m:oMathPara xmlns:m="http://schemas.openxmlformats.org/officeDocument/2006/math">
                      <m:oMathParaPr>
                        <m:jc m:val="centerGroup"/>
                      </m:oMathParaPr>
                      <m:oMath xmlns:m="http://schemas.openxmlformats.org/officeDocument/2006/math">
                        <m:r>
                          <m:rPr>
                            <m:nor/>
                          </m:rPr>
                          <a:rPr lang="en-US" sz="1400" b="0" i="0" smtClean="0">
                            <a:latin typeface="Cambria Math" panose="02040503050406030204" pitchFamily="18" charset="0"/>
                          </a:rPr>
                          <m:t>s</m:t>
                        </m:r>
                        <m:r>
                          <m:rPr>
                            <m:nor/>
                          </m:rPr>
                          <a:rPr lang="en-US" sz="1400" b="0" i="0" smtClean="0">
                            <a:latin typeface="Cambria Math" panose="02040503050406030204" pitchFamily="18" charset="0"/>
                          </a:rPr>
                          <m:t>.</m:t>
                        </m:r>
                        <m:r>
                          <m:rPr>
                            <m:nor/>
                          </m:rPr>
                          <a:rPr lang="en-US" sz="1400" b="0" i="0" smtClean="0">
                            <a:latin typeface="Cambria Math" panose="02040503050406030204" pitchFamily="18" charset="0"/>
                          </a:rPr>
                          <m:t>t</m:t>
                        </m:r>
                        <m:r>
                          <m:rPr>
                            <m:nor/>
                          </m:rPr>
                          <a:rPr lang="en-US" sz="1400" b="0" i="0" smtClean="0">
                            <a:latin typeface="Cambria Math" panose="02040503050406030204" pitchFamily="18" charset="0"/>
                          </a:rPr>
                          <m:t>. </m:t>
                        </m:r>
                        <m:r>
                          <a:rPr lang="en-US" sz="1400" b="0" i="1" smtClean="0">
                            <a:latin typeface="Cambria Math" panose="02040503050406030204" pitchFamily="18" charset="0"/>
                          </a:rPr>
                          <m:t>𝑐</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r>
                          <a:rPr lang="en-US" sz="1400" b="0" i="1" smtClean="0">
                            <a:latin typeface="Cambria Math" panose="02040503050406030204" pitchFamily="18" charset="0"/>
                          </a:rPr>
                          <m:t>≤0</m:t>
                        </m:r>
                      </m:oMath>
                    </m:oMathPara>
                  </a14:m>
                  <a:endParaRPr lang="en-US" sz="1400" b="0" dirty="0"/>
                </a:p>
                <a:p>
                  <a:pPr algn="l"/>
                  <a:endParaRPr lang="en-US" dirty="0"/>
                </a:p>
              </p:txBody>
            </p:sp>
          </mc:Choice>
          <mc:Fallback xmlns="">
            <p:sp>
              <p:nvSpPr>
                <p:cNvPr id="25" name="TextBox 24">
                  <a:extLst>
                    <a:ext uri="{FF2B5EF4-FFF2-40B4-BE49-F238E27FC236}">
                      <a16:creationId xmlns:a16="http://schemas.microsoft.com/office/drawing/2014/main" id="{D4567F18-C30F-113B-0D73-B769965502C4}"/>
                    </a:ext>
                  </a:extLst>
                </p:cNvPr>
                <p:cNvSpPr txBox="1">
                  <a:spLocks noRot="1" noChangeAspect="1" noMove="1" noResize="1" noEditPoints="1" noAdjustHandles="1" noChangeArrowheads="1" noChangeShapeType="1" noTextEdit="1"/>
                </p:cNvSpPr>
                <p:nvPr/>
              </p:nvSpPr>
              <p:spPr>
                <a:xfrm>
                  <a:off x="3628848" y="1766718"/>
                  <a:ext cx="1119952" cy="534162"/>
                </a:xfrm>
                <a:prstGeom prst="rect">
                  <a:avLst/>
                </a:prstGeom>
                <a:blipFill>
                  <a:blip r:embed="rId5"/>
                  <a:stretch>
                    <a:fillRect b="-4651"/>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5A6BBF09-9FAE-94DB-D218-A2F797A3B7C6}"/>
              </a:ext>
            </a:extLst>
          </p:cNvPr>
          <p:cNvGrpSpPr/>
          <p:nvPr/>
        </p:nvGrpSpPr>
        <p:grpSpPr>
          <a:xfrm>
            <a:off x="414303" y="3338917"/>
            <a:ext cx="1514960" cy="2826934"/>
            <a:chOff x="227401" y="3622643"/>
            <a:chExt cx="1514960" cy="2826934"/>
          </a:xfrm>
        </p:grpSpPr>
        <p:sp>
          <p:nvSpPr>
            <p:cNvPr id="24" name="TextBox 23">
              <a:extLst>
                <a:ext uri="{FF2B5EF4-FFF2-40B4-BE49-F238E27FC236}">
                  <a16:creationId xmlns:a16="http://schemas.microsoft.com/office/drawing/2014/main" id="{C4FB6B5F-CCB2-53E1-CFDB-B860C4E1809F}"/>
                </a:ext>
              </a:extLst>
            </p:cNvPr>
            <p:cNvSpPr txBox="1"/>
            <p:nvPr/>
          </p:nvSpPr>
          <p:spPr>
            <a:xfrm>
              <a:off x="508118" y="3622643"/>
              <a:ext cx="716792" cy="311300"/>
            </a:xfrm>
            <a:prstGeom prst="rect">
              <a:avLst/>
            </a:prstGeom>
          </p:spPr>
          <p:txBody>
            <a:bodyPr vert="horz" wrap="none" lIns="91440" tIns="45720" rIns="91440" bIns="45720" rtlCol="0">
              <a:noAutofit/>
            </a:bodyPr>
            <a:lstStyle/>
            <a:p>
              <a:pPr algn="l"/>
              <a:r>
                <a:rPr lang="en-US" sz="1600" dirty="0"/>
                <a:t>Shape</a:t>
              </a:r>
            </a:p>
          </p:txBody>
        </p:sp>
        <p:grpSp>
          <p:nvGrpSpPr>
            <p:cNvPr id="26" name="Group 25">
              <a:extLst>
                <a:ext uri="{FF2B5EF4-FFF2-40B4-BE49-F238E27FC236}">
                  <a16:creationId xmlns:a16="http://schemas.microsoft.com/office/drawing/2014/main" id="{FA9816AE-B91D-FAB5-BFF1-AD687691B3FB}"/>
                </a:ext>
              </a:extLst>
            </p:cNvPr>
            <p:cNvGrpSpPr>
              <a:grpSpLocks noChangeAspect="1"/>
            </p:cNvGrpSpPr>
            <p:nvPr/>
          </p:nvGrpSpPr>
          <p:grpSpPr>
            <a:xfrm>
              <a:off x="245137" y="3964825"/>
              <a:ext cx="1285552" cy="1213551"/>
              <a:chOff x="667951" y="5507240"/>
              <a:chExt cx="1458688" cy="1376989"/>
            </a:xfrm>
          </p:grpSpPr>
          <p:grpSp>
            <p:nvGrpSpPr>
              <p:cNvPr id="27" name="Group 26">
                <a:extLst>
                  <a:ext uri="{FF2B5EF4-FFF2-40B4-BE49-F238E27FC236}">
                    <a16:creationId xmlns:a16="http://schemas.microsoft.com/office/drawing/2014/main" id="{31057D80-6375-2EA5-4C5B-86EF41CB3350}"/>
                  </a:ext>
                </a:extLst>
              </p:cNvPr>
              <p:cNvGrpSpPr/>
              <p:nvPr/>
            </p:nvGrpSpPr>
            <p:grpSpPr>
              <a:xfrm>
                <a:off x="667951" y="5507240"/>
                <a:ext cx="662436" cy="1376989"/>
                <a:chOff x="865933" y="5581650"/>
                <a:chExt cx="662436" cy="1376989"/>
              </a:xfrm>
            </p:grpSpPr>
            <p:pic>
              <p:nvPicPr>
                <p:cNvPr id="35" name="Picture 34">
                  <a:extLst>
                    <a:ext uri="{FF2B5EF4-FFF2-40B4-BE49-F238E27FC236}">
                      <a16:creationId xmlns:a16="http://schemas.microsoft.com/office/drawing/2014/main" id="{D6D3E54A-2AE3-C348-2B7F-5CC6FE681F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23" r="57303"/>
                <a:stretch/>
              </p:blipFill>
              <p:spPr>
                <a:xfrm>
                  <a:off x="865933" y="5581650"/>
                  <a:ext cx="662436" cy="1376989"/>
                </a:xfrm>
                <a:prstGeom prst="rect">
                  <a:avLst/>
                </a:prstGeom>
              </p:spPr>
            </p:pic>
            <p:cxnSp>
              <p:nvCxnSpPr>
                <p:cNvPr id="36" name="Straight Arrow Connector 35">
                  <a:extLst>
                    <a:ext uri="{FF2B5EF4-FFF2-40B4-BE49-F238E27FC236}">
                      <a16:creationId xmlns:a16="http://schemas.microsoft.com/office/drawing/2014/main" id="{7EF22B68-673E-059D-C014-B57B5CA16BC0}"/>
                    </a:ext>
                  </a:extLst>
                </p:cNvPr>
                <p:cNvCxnSpPr>
                  <a:cxnSpLocks/>
                </p:cNvCxnSpPr>
                <p:nvPr/>
              </p:nvCxnSpPr>
              <p:spPr>
                <a:xfrm>
                  <a:off x="1320291" y="5668691"/>
                  <a:ext cx="0" cy="21335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D5284F1-0C7D-2349-5E25-ACE8AC2750F3}"/>
                    </a:ext>
                  </a:extLst>
                </p:cNvPr>
                <p:cNvCxnSpPr>
                  <a:cxnSpLocks/>
                </p:cNvCxnSpPr>
                <p:nvPr/>
              </p:nvCxnSpPr>
              <p:spPr>
                <a:xfrm flipH="1">
                  <a:off x="1208591" y="5989105"/>
                  <a:ext cx="218614" cy="3585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8A0A18D-76B6-CBFB-C4BC-A312AEF368BD}"/>
                    </a:ext>
                  </a:extLst>
                </p:cNvPr>
                <p:cNvCxnSpPr>
                  <a:cxnSpLocks/>
                </p:cNvCxnSpPr>
                <p:nvPr/>
              </p:nvCxnSpPr>
              <p:spPr>
                <a:xfrm>
                  <a:off x="1177075" y="6554237"/>
                  <a:ext cx="7635" cy="17055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D5B19E-F963-95C3-B08C-065937B8FEF6}"/>
                    </a:ext>
                  </a:extLst>
                </p:cNvPr>
                <p:cNvCxnSpPr>
                  <a:cxnSpLocks/>
                </p:cNvCxnSpPr>
                <p:nvPr/>
              </p:nvCxnSpPr>
              <p:spPr>
                <a:xfrm flipV="1">
                  <a:off x="1105375" y="6543247"/>
                  <a:ext cx="117913" cy="21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4F76EC1-CEA8-F1D6-6C48-9B91DCE769C1}"/>
                  </a:ext>
                </a:extLst>
              </p:cNvPr>
              <p:cNvGrpSpPr/>
              <p:nvPr/>
            </p:nvGrpSpPr>
            <p:grpSpPr>
              <a:xfrm>
                <a:off x="1549470" y="5581650"/>
                <a:ext cx="577169" cy="1276791"/>
                <a:chOff x="1549470" y="5581650"/>
                <a:chExt cx="577169" cy="1276791"/>
              </a:xfrm>
            </p:grpSpPr>
            <p:pic>
              <p:nvPicPr>
                <p:cNvPr id="30" name="Picture 29">
                  <a:extLst>
                    <a:ext uri="{FF2B5EF4-FFF2-40B4-BE49-F238E27FC236}">
                      <a16:creationId xmlns:a16="http://schemas.microsoft.com/office/drawing/2014/main" id="{9D8EF7F4-7DD1-07AC-B445-F3CC6E0157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005" r="8662"/>
                <a:stretch/>
              </p:blipFill>
              <p:spPr>
                <a:xfrm>
                  <a:off x="1549470" y="5581650"/>
                  <a:ext cx="577169" cy="1276791"/>
                </a:xfrm>
                <a:prstGeom prst="rect">
                  <a:avLst/>
                </a:prstGeom>
              </p:spPr>
            </p:pic>
            <p:cxnSp>
              <p:nvCxnSpPr>
                <p:cNvPr id="31" name="Straight Arrow Connector 30">
                  <a:extLst>
                    <a:ext uri="{FF2B5EF4-FFF2-40B4-BE49-F238E27FC236}">
                      <a16:creationId xmlns:a16="http://schemas.microsoft.com/office/drawing/2014/main" id="{BD1B5D41-C904-07DB-4BA1-A0C3617AEE56}"/>
                    </a:ext>
                  </a:extLst>
                </p:cNvPr>
                <p:cNvCxnSpPr>
                  <a:cxnSpLocks/>
                </p:cNvCxnSpPr>
                <p:nvPr/>
              </p:nvCxnSpPr>
              <p:spPr>
                <a:xfrm>
                  <a:off x="1954892" y="5684948"/>
                  <a:ext cx="0" cy="88797"/>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A89A716-6CDC-5F50-5D1A-0E6B2484B7BD}"/>
                    </a:ext>
                  </a:extLst>
                </p:cNvPr>
                <p:cNvCxnSpPr>
                  <a:cxnSpLocks/>
                </p:cNvCxnSpPr>
                <p:nvPr/>
              </p:nvCxnSpPr>
              <p:spPr>
                <a:xfrm flipH="1">
                  <a:off x="1863632" y="5882046"/>
                  <a:ext cx="186225" cy="3410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7D98921-B0EE-D62C-A1BA-4B07743C4D0A}"/>
                    </a:ext>
                  </a:extLst>
                </p:cNvPr>
                <p:cNvCxnSpPr>
                  <a:cxnSpLocks/>
                </p:cNvCxnSpPr>
                <p:nvPr/>
              </p:nvCxnSpPr>
              <p:spPr>
                <a:xfrm>
                  <a:off x="1839512" y="6433961"/>
                  <a:ext cx="7635" cy="19801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5F1F4B-EF60-2223-3D67-5D0AA0CA6986}"/>
                    </a:ext>
                  </a:extLst>
                </p:cNvPr>
                <p:cNvCxnSpPr>
                  <a:cxnSpLocks/>
                </p:cNvCxnSpPr>
                <p:nvPr/>
              </p:nvCxnSpPr>
              <p:spPr>
                <a:xfrm flipV="1">
                  <a:off x="1767812" y="6422972"/>
                  <a:ext cx="117913" cy="21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40" name="Picture 39">
              <a:extLst>
                <a:ext uri="{FF2B5EF4-FFF2-40B4-BE49-F238E27FC236}">
                  <a16:creationId xmlns:a16="http://schemas.microsoft.com/office/drawing/2014/main" id="{4112B00F-7CAC-BAE8-FEA7-E1DAE9C6D9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97" b="94222" l="4344" r="97734">
                          <a14:foregroundMark x1="17658" y1="94382" x2="17658" y2="94382"/>
                          <a14:foregroundMark x1="4344" y1="71750" x2="4344" y2="71750"/>
                          <a14:foregroundMark x1="33900" y1="8828" x2="33900" y2="8828"/>
                          <a14:foregroundMark x1="49858" y1="5297" x2="49858" y2="5297"/>
                          <a14:foregroundMark x1="94240" y1="81862" x2="94240" y2="81862"/>
                          <a14:foregroundMark x1="97734" y1="79133" x2="97734" y2="79133"/>
                        </a14:backgroundRemoval>
                      </a14:imgEffect>
                    </a14:imgLayer>
                  </a14:imgProps>
                </a:ext>
              </a:extLst>
            </a:blip>
            <a:stretch>
              <a:fillRect/>
            </a:stretch>
          </p:blipFill>
          <p:spPr>
            <a:xfrm>
              <a:off x="227401" y="5558340"/>
              <a:ext cx="1514960" cy="891237"/>
            </a:xfrm>
            <a:prstGeom prst="rect">
              <a:avLst/>
            </a:prstGeom>
          </p:spPr>
        </p:pic>
        <p:sp>
          <p:nvSpPr>
            <p:cNvPr id="42" name="TextBox 41">
              <a:extLst>
                <a:ext uri="{FF2B5EF4-FFF2-40B4-BE49-F238E27FC236}">
                  <a16:creationId xmlns:a16="http://schemas.microsoft.com/office/drawing/2014/main" id="{B2413E5C-541A-6052-B7F2-49243E10DB20}"/>
                </a:ext>
              </a:extLst>
            </p:cNvPr>
            <p:cNvSpPr txBox="1"/>
            <p:nvPr/>
          </p:nvSpPr>
          <p:spPr>
            <a:xfrm>
              <a:off x="337329" y="5155026"/>
              <a:ext cx="1008605" cy="311300"/>
            </a:xfrm>
            <a:prstGeom prst="rect">
              <a:avLst/>
            </a:prstGeom>
          </p:spPr>
          <p:txBody>
            <a:bodyPr vert="horz" wrap="none" lIns="91440" tIns="45720" rIns="91440" bIns="45720" rtlCol="0">
              <a:noAutofit/>
            </a:bodyPr>
            <a:lstStyle/>
            <a:p>
              <a:pPr algn="l"/>
              <a:r>
                <a:rPr lang="en-US" sz="1600" dirty="0"/>
                <a:t>Topology</a:t>
              </a:r>
            </a:p>
          </p:txBody>
        </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F8C37F3-3C24-B7D5-8231-CB1BC01C7FD1}"/>
                  </a:ext>
                </a:extLst>
              </p:cNvPr>
              <p:cNvSpPr txBox="1"/>
              <p:nvPr/>
            </p:nvSpPr>
            <p:spPr>
              <a:xfrm>
                <a:off x="1649315" y="2614788"/>
                <a:ext cx="237996" cy="301444"/>
              </a:xfrm>
              <a:prstGeom prst="rect">
                <a:avLst/>
              </a:prstGeom>
            </p:spPr>
            <p:txBody>
              <a:bodyPr vert="horz" wrap="square" lIns="91440" tIns="45720" rIns="91440" bIns="45720" rtlCol="0">
                <a:noAutofit/>
              </a:bodyPr>
              <a:lstStyle/>
              <a:p>
                <a:pPr algn="l"/>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𝑥</m:t>
                      </m:r>
                    </m:oMath>
                  </m:oMathPara>
                </a14:m>
                <a:endParaRPr lang="en-US" sz="1400" b="0" dirty="0"/>
              </a:p>
            </p:txBody>
          </p:sp>
        </mc:Choice>
        <mc:Fallback xmlns="">
          <p:sp>
            <p:nvSpPr>
              <p:cNvPr id="43" name="TextBox 42">
                <a:extLst>
                  <a:ext uri="{FF2B5EF4-FFF2-40B4-BE49-F238E27FC236}">
                    <a16:creationId xmlns:a16="http://schemas.microsoft.com/office/drawing/2014/main" id="{AF8C37F3-3C24-B7D5-8231-CB1BC01C7FD1}"/>
                  </a:ext>
                </a:extLst>
              </p:cNvPr>
              <p:cNvSpPr txBox="1">
                <a:spLocks noRot="1" noChangeAspect="1" noMove="1" noResize="1" noEditPoints="1" noAdjustHandles="1" noChangeArrowheads="1" noChangeShapeType="1" noTextEdit="1"/>
              </p:cNvSpPr>
              <p:nvPr/>
            </p:nvSpPr>
            <p:spPr>
              <a:xfrm>
                <a:off x="1649315" y="2614788"/>
                <a:ext cx="237996" cy="30144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D21804C-BD00-6F9D-955A-763EDA5D0256}"/>
                  </a:ext>
                </a:extLst>
              </p:cNvPr>
              <p:cNvSpPr txBox="1"/>
              <p:nvPr/>
            </p:nvSpPr>
            <p:spPr>
              <a:xfrm>
                <a:off x="4492247" y="2846194"/>
                <a:ext cx="1119952" cy="534162"/>
              </a:xfrm>
              <a:prstGeom prst="rect">
                <a:avLst/>
              </a:prstGeom>
            </p:spPr>
            <p:txBody>
              <a:bodyPr vert="horz" wrap="square" lIns="91440" tIns="45720" rIns="91440" bIns="45720" rtlCol="0">
                <a:noAutofit/>
              </a:bodyPr>
              <a:lstStyle/>
              <a:p>
                <a:pPr algn="l"/>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𝑓</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r>
                        <a:rPr lang="en-US" sz="1400" b="0" i="1" smtClean="0">
                          <a:latin typeface="Cambria Math" panose="02040503050406030204" pitchFamily="18" charset="0"/>
                        </a:rPr>
                        <m:t>, </m:t>
                      </m:r>
                      <m:r>
                        <m:rPr>
                          <m:sty m:val="p"/>
                        </m:rPr>
                        <a:rPr lang="en-US" sz="1400" b="0" i="0" smtClean="0">
                          <a:latin typeface="Cambria Math" panose="02040503050406030204" pitchFamily="18" charset="0"/>
                        </a:rPr>
                        <m:t>∇</m:t>
                      </m:r>
                      <m:r>
                        <a:rPr lang="en-US" sz="1400" b="0" i="1" smtClean="0">
                          <a:latin typeface="Cambria Math" panose="02040503050406030204" pitchFamily="18" charset="0"/>
                        </a:rPr>
                        <m:t>𝑓</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b="0" dirty="0"/>
              </a:p>
              <a:p>
                <a:pPr algn="l"/>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𝑐</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r>
                        <a:rPr lang="en-US" sz="1400" b="0" i="1" smtClean="0">
                          <a:latin typeface="Cambria Math" panose="02040503050406030204" pitchFamily="18" charset="0"/>
                        </a:rPr>
                        <m:t>, </m:t>
                      </m:r>
                      <m:r>
                        <m:rPr>
                          <m:sty m:val="p"/>
                        </m:rPr>
                        <a:rPr lang="en-US" sz="1400" b="0" i="0" smtClean="0">
                          <a:latin typeface="Cambria Math" panose="02040503050406030204" pitchFamily="18" charset="0"/>
                        </a:rPr>
                        <m:t>∇</m:t>
                      </m:r>
                      <m:r>
                        <a:rPr lang="en-US" sz="1400" b="0" i="1" smtClean="0">
                          <a:latin typeface="Cambria Math" panose="02040503050406030204" pitchFamily="18" charset="0"/>
                        </a:rPr>
                        <m:t>𝑐</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b="0" dirty="0"/>
              </a:p>
              <a:p>
                <a:pPr algn="l"/>
                <a:endParaRPr lang="en-US" dirty="0"/>
              </a:p>
            </p:txBody>
          </p:sp>
        </mc:Choice>
        <mc:Fallback xmlns="">
          <p:sp>
            <p:nvSpPr>
              <p:cNvPr id="44" name="TextBox 43">
                <a:extLst>
                  <a:ext uri="{FF2B5EF4-FFF2-40B4-BE49-F238E27FC236}">
                    <a16:creationId xmlns:a16="http://schemas.microsoft.com/office/drawing/2014/main" id="{DD21804C-BD00-6F9D-955A-763EDA5D0256}"/>
                  </a:ext>
                </a:extLst>
              </p:cNvPr>
              <p:cNvSpPr txBox="1">
                <a:spLocks noRot="1" noChangeAspect="1" noMove="1" noResize="1" noEditPoints="1" noAdjustHandles="1" noChangeArrowheads="1" noChangeShapeType="1" noTextEdit="1"/>
              </p:cNvSpPr>
              <p:nvPr/>
            </p:nvSpPr>
            <p:spPr>
              <a:xfrm>
                <a:off x="4492247" y="2846194"/>
                <a:ext cx="1119952" cy="534162"/>
              </a:xfrm>
              <a:prstGeom prst="rect">
                <a:avLst/>
              </a:prstGeom>
              <a:blipFill>
                <a:blip r:embed="rId11"/>
                <a:stretch>
                  <a:fillRect b="-2326"/>
                </a:stretch>
              </a:blipFill>
            </p:spPr>
            <p:txBody>
              <a:bodyPr/>
              <a:lstStyle/>
              <a:p>
                <a:r>
                  <a:rPr lang="en-US">
                    <a:noFill/>
                  </a:rPr>
                  <a:t> </a:t>
                </a:r>
              </a:p>
            </p:txBody>
          </p:sp>
        </mc:Fallback>
      </mc:AlternateContent>
      <p:pic>
        <p:nvPicPr>
          <p:cNvPr id="47" name="Picture 27">
            <a:extLst>
              <a:ext uri="{FF2B5EF4-FFF2-40B4-BE49-F238E27FC236}">
                <a16:creationId xmlns:a16="http://schemas.microsoft.com/office/drawing/2014/main" id="{0AE38963-0014-2A46-F594-182A07225604}"/>
              </a:ext>
            </a:extLst>
          </p:cNvPr>
          <p:cNvPicPr>
            <a:picLocks noChangeAspect="1"/>
          </p:cNvPicPr>
          <p:nvPr/>
        </p:nvPicPr>
        <p:blipFill>
          <a:blip r:embed="rId12"/>
          <a:stretch>
            <a:fillRect/>
          </a:stretch>
        </p:blipFill>
        <p:spPr>
          <a:xfrm>
            <a:off x="2280897" y="3266880"/>
            <a:ext cx="1604207" cy="959594"/>
          </a:xfrm>
          <a:prstGeom prst="rect">
            <a:avLst/>
          </a:prstGeom>
        </p:spPr>
      </p:pic>
      <p:cxnSp>
        <p:nvCxnSpPr>
          <p:cNvPr id="51" name="Straight Arrow Connector 50">
            <a:extLst>
              <a:ext uri="{FF2B5EF4-FFF2-40B4-BE49-F238E27FC236}">
                <a16:creationId xmlns:a16="http://schemas.microsoft.com/office/drawing/2014/main" id="{6389F45A-4698-B7DC-2F9E-9CAB605C7B5F}"/>
              </a:ext>
            </a:extLst>
          </p:cNvPr>
          <p:cNvCxnSpPr>
            <a:cxnSpLocks/>
          </p:cNvCxnSpPr>
          <p:nvPr/>
        </p:nvCxnSpPr>
        <p:spPr>
          <a:xfrm flipH="1" flipV="1">
            <a:off x="3873900" y="2283661"/>
            <a:ext cx="1183940" cy="1855144"/>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20FC3AA-6DE5-410B-A6D6-EC2ACCA7FBF6}"/>
              </a:ext>
            </a:extLst>
          </p:cNvPr>
          <p:cNvCxnSpPr>
            <a:cxnSpLocks/>
          </p:cNvCxnSpPr>
          <p:nvPr/>
        </p:nvCxnSpPr>
        <p:spPr>
          <a:xfrm>
            <a:off x="1768313" y="5009904"/>
            <a:ext cx="2552518" cy="31898"/>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FBF36BF-F06A-36D9-CE8A-B49D928C781F}"/>
              </a:ext>
            </a:extLst>
          </p:cNvPr>
          <p:cNvSpPr txBox="1"/>
          <p:nvPr/>
        </p:nvSpPr>
        <p:spPr>
          <a:xfrm>
            <a:off x="2623873" y="5064551"/>
            <a:ext cx="751972" cy="338565"/>
          </a:xfrm>
          <a:prstGeom prst="rect">
            <a:avLst/>
          </a:prstGeom>
        </p:spPr>
        <p:txBody>
          <a:bodyPr vert="horz" wrap="square" lIns="91440" tIns="45720" rIns="91440" bIns="45720" rtlCol="0">
            <a:noAutofit/>
          </a:bodyPr>
          <a:lstStyle/>
          <a:p>
            <a:pPr algn="l"/>
            <a:r>
              <a:rPr lang="en-US" sz="1400" dirty="0"/>
              <a:t>Mesh</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769916A-6B9A-E59C-28FE-FE4AEB47E079}"/>
                  </a:ext>
                </a:extLst>
              </p:cNvPr>
              <p:cNvSpPr txBox="1"/>
              <p:nvPr/>
            </p:nvSpPr>
            <p:spPr>
              <a:xfrm>
                <a:off x="6415806" y="897259"/>
                <a:ext cx="4939368" cy="5199686"/>
              </a:xfrm>
              <a:prstGeom prst="rect">
                <a:avLst/>
              </a:prstGeom>
            </p:spPr>
            <p:txBody>
              <a:bodyPr vert="horz" wrap="square" lIns="91440" tIns="45720" rIns="91440" bIns="45720" rtlCol="0">
                <a:noAutofit/>
              </a:bodyPr>
              <a:lstStyle/>
              <a:p>
                <a:pPr algn="l"/>
                <a:r>
                  <a:rPr lang="en-US" sz="1600" b="1" dirty="0"/>
                  <a:t>Strategy for automated design:</a:t>
                </a:r>
              </a:p>
              <a:p>
                <a:pPr marL="285750" indent="-285750" algn="l">
                  <a:buFont typeface="Arial" panose="020B0604020202020204" pitchFamily="34" charset="0"/>
                  <a:buChar char="•"/>
                </a:pPr>
                <a:r>
                  <a:rPr lang="en-US" sz="1600" dirty="0"/>
                  <a:t>Quantify quality </a:t>
                </a:r>
                <a14:m>
                  <m:oMath xmlns:m="http://schemas.openxmlformats.org/officeDocument/2006/math">
                    <m:r>
                      <a:rPr lang="en-US" sz="1600" b="0" i="1" smtClean="0">
                        <a:latin typeface="Cambria Math" panose="02040503050406030204" pitchFamily="18" charset="0"/>
                      </a:rPr>
                      <m:t>𝑓</m:t>
                    </m:r>
                    <m:r>
                      <a:rPr lang="en-US" sz="1600" b="0" i="1" smtClean="0">
                        <a:latin typeface="Cambria Math" panose="02040503050406030204" pitchFamily="18" charset="0"/>
                      </a:rPr>
                      <m:t>(</m:t>
                    </m:r>
                    <m:r>
                      <a:rPr lang="en-US" sz="1600" b="0" i="1" smtClean="0">
                        <a:latin typeface="Cambria Math" panose="02040503050406030204" pitchFamily="18" charset="0"/>
                      </a:rPr>
                      <m:t>𝑥</m:t>
                    </m:r>
                    <m:r>
                      <a:rPr lang="en-US" sz="1600" b="0" i="1" smtClean="0">
                        <a:latin typeface="Cambria Math" panose="02040503050406030204" pitchFamily="18" charset="0"/>
                      </a:rPr>
                      <m:t>)</m:t>
                    </m:r>
                  </m:oMath>
                </a14:m>
                <a:r>
                  <a:rPr lang="en-US" sz="1600" dirty="0"/>
                  <a:t> of design </a:t>
                </a:r>
                <a14:m>
                  <m:oMath xmlns:m="http://schemas.openxmlformats.org/officeDocument/2006/math">
                    <m:r>
                      <a:rPr lang="en-US" sz="1600" b="0" i="1" smtClean="0">
                        <a:latin typeface="Cambria Math" panose="02040503050406030204" pitchFamily="18" charset="0"/>
                      </a:rPr>
                      <m:t>𝑥</m:t>
                    </m:r>
                  </m:oMath>
                </a14:m>
                <a:r>
                  <a:rPr lang="en-US" sz="1600" dirty="0"/>
                  <a:t> via simulation</a:t>
                </a:r>
              </a:p>
              <a:p>
                <a:pPr marL="285750" indent="-285750" algn="l">
                  <a:buFont typeface="Arial" panose="020B0604020202020204" pitchFamily="34" charset="0"/>
                  <a:buChar char="•"/>
                </a:pPr>
                <a:r>
                  <a:rPr lang="en-US" sz="1600" dirty="0"/>
                  <a:t>Formulate a mathematical optimization problem.</a:t>
                </a:r>
              </a:p>
              <a:p>
                <a:pPr algn="l"/>
                <a:endParaRPr lang="en-US" sz="1600" dirty="0"/>
              </a:p>
              <a:p>
                <a:pPr algn="l"/>
                <a:r>
                  <a:rPr lang="en-US" sz="1600" b="1" dirty="0"/>
                  <a:t>What Plato allows users to do:</a:t>
                </a:r>
              </a:p>
              <a:p>
                <a:pPr marL="285750" indent="-285750" algn="l">
                  <a:buFont typeface="Arial" panose="020B0604020202020204" pitchFamily="34" charset="0"/>
                  <a:buChar char="•"/>
                </a:pPr>
                <a:r>
                  <a:rPr lang="en-US" sz="1600" dirty="0"/>
                  <a:t>Orchestrate the workflow</a:t>
                </a:r>
              </a:p>
              <a:p>
                <a:pPr marL="285750" indent="-285750" algn="l">
                  <a:buFont typeface="Arial" panose="020B0604020202020204" pitchFamily="34" charset="0"/>
                  <a:buChar char="•"/>
                </a:pPr>
                <a:r>
                  <a:rPr lang="en-US" sz="1600" dirty="0"/>
                  <a:t>Use gradient-based methods</a:t>
                </a:r>
              </a:p>
              <a:p>
                <a:pPr marL="285750" indent="-285750" algn="l">
                  <a:buFont typeface="Arial" panose="020B0604020202020204" pitchFamily="34" charset="0"/>
                  <a:buChar char="•"/>
                </a:pPr>
                <a:r>
                  <a:rPr lang="en-US" sz="1600" dirty="0"/>
                  <a:t>Automatically compose function evaluations across software packages for</a:t>
                </a:r>
              </a:p>
              <a:p>
                <a:pPr marL="742950" lvl="1" indent="-285750">
                  <a:buFont typeface="Arial" panose="020B0604020202020204" pitchFamily="34" charset="0"/>
                  <a:buChar char="•"/>
                </a:pPr>
                <a:r>
                  <a:rPr lang="en-US" sz="1600" dirty="0"/>
                  <a:t>Geometry</a:t>
                </a:r>
              </a:p>
              <a:p>
                <a:pPr marL="742950" lvl="1" indent="-285750">
                  <a:buFont typeface="Arial" panose="020B0604020202020204" pitchFamily="34" charset="0"/>
                  <a:buChar char="•"/>
                </a:pPr>
                <a:r>
                  <a:rPr lang="en-US" sz="1600" dirty="0"/>
                  <a:t>Meshing</a:t>
                </a:r>
              </a:p>
              <a:p>
                <a:pPr marL="742950" lvl="1" indent="-285750">
                  <a:buFont typeface="Arial" panose="020B0604020202020204" pitchFamily="34" charset="0"/>
                  <a:buChar char="•"/>
                </a:pPr>
                <a:r>
                  <a:rPr lang="en-US" sz="1600" dirty="0"/>
                  <a:t>Physics Simulation</a:t>
                </a:r>
              </a:p>
              <a:p>
                <a:endParaRPr lang="en-US" sz="1600" dirty="0"/>
              </a:p>
              <a:p>
                <a:r>
                  <a:rPr lang="en-US" sz="1600" b="1" dirty="0"/>
                  <a:t>Plato’s purpose at Sandia:</a:t>
                </a:r>
              </a:p>
              <a:p>
                <a:pPr marL="285750" indent="-285750">
                  <a:buFont typeface="Arial" panose="020B0604020202020204" pitchFamily="34" charset="0"/>
                  <a:buChar char="•"/>
                </a:pPr>
                <a:r>
                  <a:rPr lang="en-US" sz="1600" dirty="0"/>
                  <a:t>Platform for shape/topology optimization</a:t>
                </a:r>
              </a:p>
              <a:p>
                <a:pPr marL="285750" indent="-285750">
                  <a:buFont typeface="Arial" panose="020B0604020202020204" pitchFamily="34" charset="0"/>
                  <a:buChar char="•"/>
                </a:pPr>
                <a:r>
                  <a:rPr lang="en-US" sz="1600" dirty="0"/>
                  <a:t>Platform for continued research</a:t>
                </a:r>
              </a:p>
              <a:p>
                <a:pPr marL="285750" indent="-285750">
                  <a:buFont typeface="Arial" panose="020B0604020202020204" pitchFamily="34" charset="0"/>
                  <a:buChar char="•"/>
                </a:pPr>
                <a:r>
                  <a:rPr lang="en-US" sz="1600" dirty="0"/>
                  <a:t>Bread &amp; butter: compliance min., stress-constrained mass min., mass mocks</a:t>
                </a:r>
              </a:p>
              <a:p>
                <a:pPr marL="285750" indent="-285750" algn="l">
                  <a:buFont typeface="Arial" panose="020B0604020202020204" pitchFamily="34" charset="0"/>
                  <a:buChar char="•"/>
                </a:pPr>
                <a:endParaRPr lang="en-US" dirty="0"/>
              </a:p>
            </p:txBody>
          </p:sp>
        </mc:Choice>
        <mc:Fallback xmlns="">
          <p:sp>
            <p:nvSpPr>
              <p:cNvPr id="63" name="TextBox 62">
                <a:extLst>
                  <a:ext uri="{FF2B5EF4-FFF2-40B4-BE49-F238E27FC236}">
                    <a16:creationId xmlns:a16="http://schemas.microsoft.com/office/drawing/2014/main" id="{0769916A-6B9A-E59C-28FE-FE4AEB47E079}"/>
                  </a:ext>
                </a:extLst>
              </p:cNvPr>
              <p:cNvSpPr txBox="1">
                <a:spLocks noRot="1" noChangeAspect="1" noMove="1" noResize="1" noEditPoints="1" noAdjustHandles="1" noChangeArrowheads="1" noChangeShapeType="1" noTextEdit="1"/>
              </p:cNvSpPr>
              <p:nvPr/>
            </p:nvSpPr>
            <p:spPr>
              <a:xfrm>
                <a:off x="6415806" y="897259"/>
                <a:ext cx="4939368" cy="5199686"/>
              </a:xfrm>
              <a:prstGeom prst="rect">
                <a:avLst/>
              </a:prstGeom>
              <a:blipFill>
                <a:blip r:embed="rId13"/>
                <a:stretch>
                  <a:fillRect l="-512" t="-24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8529010-E6F6-DD91-1635-F18279995FCA}"/>
              </a:ext>
            </a:extLst>
          </p:cNvPr>
          <p:cNvPicPr>
            <a:picLocks noChangeAspect="1"/>
          </p:cNvPicPr>
          <p:nvPr/>
        </p:nvPicPr>
        <p:blipFill rotWithShape="1">
          <a:blip r:embed="rId14">
            <a:extLst>
              <a:ext uri="{28A0092B-C50C-407E-A947-70E740481C1C}">
                <a14:useLocalDpi xmlns:a14="http://schemas.microsoft.com/office/drawing/2010/main" val="0"/>
              </a:ext>
            </a:extLst>
          </a:blip>
          <a:srcRect t="14917" b="12212"/>
          <a:stretch/>
        </p:blipFill>
        <p:spPr>
          <a:xfrm>
            <a:off x="6938675" y="5741830"/>
            <a:ext cx="1315528" cy="891237"/>
          </a:xfrm>
          <a:prstGeom prst="rect">
            <a:avLst/>
          </a:prstGeom>
        </p:spPr>
      </p:pic>
      <p:pic>
        <p:nvPicPr>
          <p:cNvPr id="4" name="Picture 3">
            <a:extLst>
              <a:ext uri="{FF2B5EF4-FFF2-40B4-BE49-F238E27FC236}">
                <a16:creationId xmlns:a16="http://schemas.microsoft.com/office/drawing/2014/main" id="{07364398-9163-0139-B407-EDED5D98B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76864" y="5759389"/>
            <a:ext cx="1393502" cy="873678"/>
          </a:xfrm>
          <a:prstGeom prst="rect">
            <a:avLst/>
          </a:prstGeom>
        </p:spPr>
      </p:pic>
      <p:cxnSp>
        <p:nvCxnSpPr>
          <p:cNvPr id="5" name="Straight Arrow Connector 4">
            <a:extLst>
              <a:ext uri="{FF2B5EF4-FFF2-40B4-BE49-F238E27FC236}">
                <a16:creationId xmlns:a16="http://schemas.microsoft.com/office/drawing/2014/main" id="{8C727FD9-4D12-A6BC-AD0C-660F19F43360}"/>
              </a:ext>
            </a:extLst>
          </p:cNvPr>
          <p:cNvCxnSpPr>
            <a:cxnSpLocks/>
          </p:cNvCxnSpPr>
          <p:nvPr/>
        </p:nvCxnSpPr>
        <p:spPr>
          <a:xfrm>
            <a:off x="8349874" y="6169617"/>
            <a:ext cx="915787" cy="0"/>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8DF824-F33D-FF57-DC87-8DFD6637717D}"/>
              </a:ext>
            </a:extLst>
          </p:cNvPr>
          <p:cNvPicPr>
            <a:picLocks noChangeAspect="1"/>
          </p:cNvPicPr>
          <p:nvPr/>
        </p:nvPicPr>
        <p:blipFill>
          <a:blip r:embed="rId16"/>
          <a:stretch>
            <a:fillRect/>
          </a:stretch>
        </p:blipFill>
        <p:spPr>
          <a:xfrm>
            <a:off x="11146714" y="2538345"/>
            <a:ext cx="808423" cy="3684288"/>
          </a:xfrm>
          <a:prstGeom prst="rect">
            <a:avLst/>
          </a:prstGeom>
        </p:spPr>
      </p:pic>
    </p:spTree>
    <p:extLst>
      <p:ext uri="{BB962C8B-B14F-4D97-AF65-F5344CB8AC3E}">
        <p14:creationId xmlns:p14="http://schemas.microsoft.com/office/powerpoint/2010/main" val="5636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0646" y="238349"/>
            <a:ext cx="10058400" cy="570225"/>
          </a:xfrm>
        </p:spPr>
        <p:txBody>
          <a:bodyPr/>
          <a:lstStyle/>
          <a:p>
            <a:r>
              <a:rPr lang="en-US" dirty="0">
                <a:solidFill>
                  <a:schemeClr val="accent1"/>
                </a:solidFill>
              </a:rPr>
              <a:t>Performance at Frequency of Concern</a:t>
            </a:r>
          </a:p>
        </p:txBody>
      </p:sp>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20</a:t>
            </a:fld>
            <a:endParaRPr lang="en-US"/>
          </a:p>
        </p:txBody>
      </p:sp>
      <p:sp>
        <p:nvSpPr>
          <p:cNvPr id="3" name="TextBox 2">
            <a:extLst>
              <a:ext uri="{FF2B5EF4-FFF2-40B4-BE49-F238E27FC236}">
                <a16:creationId xmlns:a16="http://schemas.microsoft.com/office/drawing/2014/main" id="{B656EA0D-D310-2CB8-2BC1-9B606D32820C}"/>
              </a:ext>
            </a:extLst>
          </p:cNvPr>
          <p:cNvSpPr txBox="1"/>
          <p:nvPr/>
        </p:nvSpPr>
        <p:spPr>
          <a:xfrm>
            <a:off x="241675" y="1088033"/>
            <a:ext cx="5508171" cy="3046988"/>
          </a:xfrm>
          <a:prstGeom prst="rect">
            <a:avLst/>
          </a:prstGeom>
          <a:noFill/>
        </p:spPr>
        <p:txBody>
          <a:bodyPr wrap="square" rtlCol="0">
            <a:spAutoFit/>
          </a:bodyPr>
          <a:lstStyle/>
          <a:p>
            <a:r>
              <a:rPr lang="en-US" sz="1600" dirty="0"/>
              <a:t>Original frequency of concern: 3460 Hz</a:t>
            </a:r>
          </a:p>
          <a:p>
            <a:endParaRPr lang="en-US" sz="1600" dirty="0"/>
          </a:p>
          <a:p>
            <a:r>
              <a:rPr lang="en-US" sz="1600" dirty="0"/>
              <a:t>How will both the original design and the optimized design perform with a loading that would accentuate the first mode shape of the non-optimized design at the original frequency of concern?</a:t>
            </a:r>
          </a:p>
          <a:p>
            <a:endParaRPr lang="en-US" sz="1600" dirty="0"/>
          </a:p>
          <a:p>
            <a:r>
              <a:rPr lang="en-US" sz="1600" dirty="0"/>
              <a:t>A loading was derived based on the analytic calculation of the first mode shape of the cylinder and then applied at the 3300 Hz frequency (not right at the eigenvalue of 3460 Hz).</a:t>
            </a:r>
          </a:p>
          <a:p>
            <a:endParaRPr lang="en-US" sz="1600" dirty="0"/>
          </a:p>
        </p:txBody>
      </p:sp>
      <p:pic>
        <p:nvPicPr>
          <p:cNvPr id="6" name="cyl_frf">
            <a:hlinkClick r:id="" action="ppaction://media"/>
            <a:extLst>
              <a:ext uri="{FF2B5EF4-FFF2-40B4-BE49-F238E27FC236}">
                <a16:creationId xmlns:a16="http://schemas.microsoft.com/office/drawing/2014/main" id="{3E9C78BA-4805-0BF6-4FCD-EF7021AC64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71309" y="746910"/>
            <a:ext cx="4229355" cy="3015342"/>
          </a:xfrm>
          <a:prstGeom prst="rect">
            <a:avLst/>
          </a:prstGeom>
        </p:spPr>
      </p:pic>
      <p:pic>
        <p:nvPicPr>
          <p:cNvPr id="7" name="opt_frf">
            <a:hlinkClick r:id="" action="ppaction://media"/>
            <a:extLst>
              <a:ext uri="{FF2B5EF4-FFF2-40B4-BE49-F238E27FC236}">
                <a16:creationId xmlns:a16="http://schemas.microsoft.com/office/drawing/2014/main" id="{231C53C8-3D3A-A6F1-4BCC-78E6AB13D7C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971309" y="3780971"/>
            <a:ext cx="4229355" cy="3015343"/>
          </a:xfrm>
          <a:prstGeom prst="rect">
            <a:avLst/>
          </a:prstGeom>
        </p:spPr>
      </p:pic>
      <p:sp>
        <p:nvSpPr>
          <p:cNvPr id="8" name="TextBox 7">
            <a:extLst>
              <a:ext uri="{FF2B5EF4-FFF2-40B4-BE49-F238E27FC236}">
                <a16:creationId xmlns:a16="http://schemas.microsoft.com/office/drawing/2014/main" id="{BA52D4F8-6951-6C7D-5116-63471FB961A2}"/>
              </a:ext>
            </a:extLst>
          </p:cNvPr>
          <p:cNvSpPr txBox="1"/>
          <p:nvPr/>
        </p:nvSpPr>
        <p:spPr>
          <a:xfrm>
            <a:off x="8374743" y="3411639"/>
            <a:ext cx="1491114" cy="369332"/>
          </a:xfrm>
          <a:prstGeom prst="rect">
            <a:avLst/>
          </a:prstGeom>
          <a:noFill/>
        </p:spPr>
        <p:txBody>
          <a:bodyPr wrap="none" rtlCol="0">
            <a:spAutoFit/>
          </a:bodyPr>
          <a:lstStyle/>
          <a:p>
            <a:r>
              <a:rPr lang="en-US"/>
              <a:t>Unoptimized</a:t>
            </a:r>
          </a:p>
        </p:txBody>
      </p:sp>
      <p:sp>
        <p:nvSpPr>
          <p:cNvPr id="9" name="TextBox 8">
            <a:extLst>
              <a:ext uri="{FF2B5EF4-FFF2-40B4-BE49-F238E27FC236}">
                <a16:creationId xmlns:a16="http://schemas.microsoft.com/office/drawing/2014/main" id="{418B6109-CC06-61AB-4465-D280497F0F9B}"/>
              </a:ext>
            </a:extLst>
          </p:cNvPr>
          <p:cNvSpPr txBox="1"/>
          <p:nvPr/>
        </p:nvSpPr>
        <p:spPr>
          <a:xfrm>
            <a:off x="8469085" y="6445701"/>
            <a:ext cx="1247457" cy="369332"/>
          </a:xfrm>
          <a:prstGeom prst="rect">
            <a:avLst/>
          </a:prstGeom>
          <a:noFill/>
        </p:spPr>
        <p:txBody>
          <a:bodyPr wrap="none" rtlCol="0">
            <a:spAutoFit/>
          </a:bodyPr>
          <a:lstStyle/>
          <a:p>
            <a:r>
              <a:rPr lang="en-US"/>
              <a:t>Optimized</a:t>
            </a:r>
          </a:p>
        </p:txBody>
      </p:sp>
      <p:sp>
        <p:nvSpPr>
          <p:cNvPr id="10" name="TextBox 9">
            <a:extLst>
              <a:ext uri="{FF2B5EF4-FFF2-40B4-BE49-F238E27FC236}">
                <a16:creationId xmlns:a16="http://schemas.microsoft.com/office/drawing/2014/main" id="{4645C3EB-25DE-4C6E-5831-FCE4CB811836}"/>
              </a:ext>
            </a:extLst>
          </p:cNvPr>
          <p:cNvSpPr txBox="1"/>
          <p:nvPr/>
        </p:nvSpPr>
        <p:spPr>
          <a:xfrm>
            <a:off x="798284" y="4775495"/>
            <a:ext cx="5382597" cy="923330"/>
          </a:xfrm>
          <a:prstGeom prst="rect">
            <a:avLst/>
          </a:prstGeom>
          <a:noFill/>
          <a:ln>
            <a:solidFill>
              <a:srgbClr val="000000"/>
            </a:solidFill>
          </a:ln>
        </p:spPr>
        <p:txBody>
          <a:bodyPr wrap="square" rtlCol="0">
            <a:spAutoFit/>
          </a:bodyPr>
          <a:lstStyle/>
          <a:p>
            <a:r>
              <a:rPr lang="en-US" dirty="0"/>
              <a:t>@ 3300 Hz: </a:t>
            </a:r>
          </a:p>
          <a:p>
            <a:r>
              <a:rPr lang="en-US" dirty="0"/>
              <a:t>	Max displacement unoptimized: 5.43e-5</a:t>
            </a:r>
          </a:p>
          <a:p>
            <a:r>
              <a:rPr lang="en-US" dirty="0"/>
              <a:t>	Max displacement optimized: 9.075e-7</a:t>
            </a:r>
          </a:p>
        </p:txBody>
      </p:sp>
    </p:spTree>
    <p:extLst>
      <p:ext uri="{BB962C8B-B14F-4D97-AF65-F5344CB8AC3E}">
        <p14:creationId xmlns:p14="http://schemas.microsoft.com/office/powerpoint/2010/main" val="97656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66" fill="hold"/>
                                        <p:tgtEl>
                                          <p:spTgt spid="6"/>
                                        </p:tgtEl>
                                      </p:cBhvr>
                                    </p:cmd>
                                  </p:childTnLst>
                                </p:cTn>
                              </p:par>
                              <p:par>
                                <p:cTn id="7" presetID="1" presetClass="mediacall" presetSubtype="0" fill="hold" nodeType="withEffect">
                                  <p:stCondLst>
                                    <p:cond delay="0"/>
                                  </p:stCondLst>
                                  <p:childTnLst>
                                    <p:cmd type="call" cmd="playFrom(0.0)">
                                      <p:cBhvr>
                                        <p:cTn id="8" dur="6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5FB8-5169-A85D-69DA-49DF804A9C5A}"/>
              </a:ext>
            </a:extLst>
          </p:cNvPr>
          <p:cNvSpPr>
            <a:spLocks noGrp="1"/>
          </p:cNvSpPr>
          <p:nvPr>
            <p:ph type="title"/>
          </p:nvPr>
        </p:nvSpPr>
        <p:spPr/>
        <p:txBody>
          <a:bodyPr/>
          <a:lstStyle/>
          <a:p>
            <a:r>
              <a:rPr lang="en-US" dirty="0">
                <a:solidFill>
                  <a:schemeClr val="accent1"/>
                </a:solidFill>
              </a:rPr>
              <a:t>Comparison with computed values</a:t>
            </a:r>
          </a:p>
        </p:txBody>
      </p:sp>
      <p:sp>
        <p:nvSpPr>
          <p:cNvPr id="4" name="Slide Number Placeholder 3">
            <a:extLst>
              <a:ext uri="{FF2B5EF4-FFF2-40B4-BE49-F238E27FC236}">
                <a16:creationId xmlns:a16="http://schemas.microsoft.com/office/drawing/2014/main" id="{58FA3BD3-0072-7C55-3A47-9B54F196AF45}"/>
              </a:ext>
            </a:extLst>
          </p:cNvPr>
          <p:cNvSpPr>
            <a:spLocks noGrp="1"/>
          </p:cNvSpPr>
          <p:nvPr>
            <p:ph type="sldNum" sz="quarter" idx="4"/>
          </p:nvPr>
        </p:nvSpPr>
        <p:spPr/>
        <p:txBody>
          <a:bodyPr/>
          <a:lstStyle/>
          <a:p>
            <a:fld id="{4FAB73BC-B049-4115-A692-8D63A059BFB8}" type="slidenum">
              <a:rPr lang="en-US" smtClean="0"/>
              <a:pPr/>
              <a:t>21</a:t>
            </a:fld>
            <a:endParaRPr lang="en-US" dirty="0"/>
          </a:p>
        </p:txBody>
      </p:sp>
      <p:pic>
        <p:nvPicPr>
          <p:cNvPr id="6" name="Picture 5">
            <a:extLst>
              <a:ext uri="{FF2B5EF4-FFF2-40B4-BE49-F238E27FC236}">
                <a16:creationId xmlns:a16="http://schemas.microsoft.com/office/drawing/2014/main" id="{28264149-097F-6256-4B4A-1CCC5D7167CA}"/>
              </a:ext>
            </a:extLst>
          </p:cNvPr>
          <p:cNvPicPr>
            <a:picLocks noChangeAspect="1"/>
          </p:cNvPicPr>
          <p:nvPr/>
        </p:nvPicPr>
        <p:blipFill>
          <a:blip r:embed="rId9">
            <a:extLst>
              <a:ext uri="{28A0092B-C50C-407E-A947-70E740481C1C}">
                <a14:useLocalDpi xmlns:a14="http://schemas.microsoft.com/office/drawing/2010/main" val="0"/>
              </a:ext>
            </a:extLst>
          </a:blip>
          <a:srcRect l="51274" t="4989" r="19393" b="16316"/>
          <a:stretch/>
        </p:blipFill>
        <p:spPr>
          <a:xfrm>
            <a:off x="10131483" y="1477574"/>
            <a:ext cx="1633502" cy="2916969"/>
          </a:xfrm>
          <a:prstGeom prst="rect">
            <a:avLst/>
          </a:prstGeom>
        </p:spPr>
      </p:pic>
      <p:sp>
        <p:nvSpPr>
          <p:cNvPr id="8" name="TextBox 7">
            <a:extLst>
              <a:ext uri="{FF2B5EF4-FFF2-40B4-BE49-F238E27FC236}">
                <a16:creationId xmlns:a16="http://schemas.microsoft.com/office/drawing/2014/main" id="{BA76A2FD-4414-FE9F-253B-3ADDB1D817B8}"/>
              </a:ext>
            </a:extLst>
          </p:cNvPr>
          <p:cNvSpPr txBox="1"/>
          <p:nvPr/>
        </p:nvSpPr>
        <p:spPr>
          <a:xfrm>
            <a:off x="484348" y="6363912"/>
            <a:ext cx="11062883" cy="253585"/>
          </a:xfrm>
          <a:prstGeom prst="rect">
            <a:avLst/>
          </a:prstGeom>
        </p:spPr>
        <p:txBody>
          <a:bodyPr vert="horz" wrap="square" lIns="91440" tIns="45720" rIns="91440" bIns="45720" rtlCol="0">
            <a:noAutofit/>
          </a:bodyPr>
          <a:lstStyle/>
          <a:p>
            <a:pPr algn="l"/>
            <a:r>
              <a:rPr lang="en-US" sz="800" dirty="0"/>
              <a:t>https://</a:t>
            </a:r>
            <a:r>
              <a:rPr lang="en-US" sz="800" dirty="0" err="1"/>
              <a:t>www.google.com</a:t>
            </a:r>
            <a:r>
              <a:rPr lang="en-US" sz="800" dirty="0"/>
              <a:t>/</a:t>
            </a:r>
            <a:r>
              <a:rPr lang="en-US" sz="800" dirty="0" err="1"/>
              <a:t>url?sa</a:t>
            </a:r>
            <a:r>
              <a:rPr lang="en-US" sz="800" dirty="0"/>
              <a:t>=</a:t>
            </a:r>
            <a:r>
              <a:rPr lang="en-US" sz="800" dirty="0" err="1"/>
              <a:t>i&amp;url</a:t>
            </a:r>
            <a:r>
              <a:rPr lang="en-US" sz="800" dirty="0"/>
              <a:t>=https%3A%2F%2Feducation.ti.com%2Fen%2F~%2Fmedia%2F41d1300939f1430a9ebb85e99d4de212.ashx%3Fh%3D16%26thn%3D1%26w%3D16%26rev%3Dce6b43e9-9ddb-48d0-8f0f-5d527196591e&amp;psig=AOvVaw2Wbast8kM8WGBNeD9yZCnv&amp;ust=1725036709629000&amp;source=</a:t>
            </a:r>
            <a:r>
              <a:rPr lang="en-US" sz="800" dirty="0" err="1"/>
              <a:t>images&amp;cd</a:t>
            </a:r>
            <a:r>
              <a:rPr lang="en-US" sz="800" dirty="0"/>
              <a:t>=</a:t>
            </a:r>
            <a:r>
              <a:rPr lang="en-US" sz="800" dirty="0" err="1"/>
              <a:t>vfe&amp;opi</a:t>
            </a:r>
            <a:r>
              <a:rPr lang="en-US" sz="800" dirty="0"/>
              <a:t>=89978449&amp;ved=0CBYQ3YkBahcKEwjYgefg1JqIAxUAAAAAHQAAAAAQBA</a:t>
            </a:r>
          </a:p>
          <a:p>
            <a:pPr algn="l"/>
            <a:endParaRPr lang="en-US" dirty="0"/>
          </a:p>
        </p:txBody>
      </p:sp>
      <p:pic>
        <p:nvPicPr>
          <p:cNvPr id="10" name="Picture 9">
            <a:extLst>
              <a:ext uri="{FF2B5EF4-FFF2-40B4-BE49-F238E27FC236}">
                <a16:creationId xmlns:a16="http://schemas.microsoft.com/office/drawing/2014/main" id="{2AEF20BF-A08C-38BD-640E-65C451B746CE}"/>
              </a:ext>
            </a:extLst>
          </p:cNvPr>
          <p:cNvPicPr>
            <a:picLocks noChangeAspect="1"/>
          </p:cNvPicPr>
          <p:nvPr/>
        </p:nvPicPr>
        <p:blipFill>
          <a:blip r:embed="rId10"/>
          <a:stretch>
            <a:fillRect/>
          </a:stretch>
        </p:blipFill>
        <p:spPr>
          <a:xfrm>
            <a:off x="1027060" y="5334781"/>
            <a:ext cx="4321193" cy="936175"/>
          </a:xfrm>
          <a:prstGeom prst="rect">
            <a:avLst/>
          </a:prstGeom>
        </p:spPr>
      </p:pic>
      <p:sp>
        <p:nvSpPr>
          <p:cNvPr id="45" name="TextBox 44">
            <a:extLst>
              <a:ext uri="{FF2B5EF4-FFF2-40B4-BE49-F238E27FC236}">
                <a16:creationId xmlns:a16="http://schemas.microsoft.com/office/drawing/2014/main" id="{FF557CAF-F4E6-CB08-C6C2-07C6974D911A}"/>
              </a:ext>
            </a:extLst>
          </p:cNvPr>
          <p:cNvSpPr txBox="1"/>
          <p:nvPr/>
        </p:nvSpPr>
        <p:spPr>
          <a:xfrm>
            <a:off x="7311853" y="2349723"/>
            <a:ext cx="2869217" cy="598062"/>
          </a:xfrm>
          <a:prstGeom prst="rect">
            <a:avLst/>
          </a:prstGeom>
        </p:spPr>
        <p:txBody>
          <a:bodyPr vert="horz" wrap="square" lIns="91440" tIns="45720" rIns="91440" bIns="45720" rtlCol="0">
            <a:noAutofit/>
          </a:bodyPr>
          <a:lstStyle/>
          <a:p>
            <a:pPr algn="l"/>
            <a:r>
              <a:rPr lang="en-US" sz="1600" dirty="0">
                <a:solidFill>
                  <a:srgbClr val="FF0000"/>
                </a:solidFill>
              </a:rPr>
              <a:t>11595 Hz (F#9, SD)</a:t>
            </a:r>
          </a:p>
          <a:p>
            <a:pPr algn="l"/>
            <a:r>
              <a:rPr lang="en-US" sz="1600" dirty="0">
                <a:solidFill>
                  <a:srgbClr val="FF0000"/>
                </a:solidFill>
              </a:rPr>
              <a:t>11113 Hz (F9, Measured)</a:t>
            </a:r>
          </a:p>
        </p:txBody>
      </p:sp>
      <p:pic>
        <p:nvPicPr>
          <p:cNvPr id="3" name="Picture 2">
            <a:extLst>
              <a:ext uri="{FF2B5EF4-FFF2-40B4-BE49-F238E27FC236}">
                <a16:creationId xmlns:a16="http://schemas.microsoft.com/office/drawing/2014/main" id="{DCC0B3DB-29E0-55E8-B3C2-94ADD058EEAE}"/>
              </a:ext>
            </a:extLst>
          </p:cNvPr>
          <p:cNvPicPr>
            <a:picLocks noChangeAspect="1"/>
          </p:cNvPicPr>
          <p:nvPr/>
        </p:nvPicPr>
        <p:blipFill>
          <a:blip r:embed="rId10"/>
          <a:srcRect l="4853"/>
          <a:stretch/>
        </p:blipFill>
        <p:spPr>
          <a:xfrm>
            <a:off x="5190372" y="5334780"/>
            <a:ext cx="4111510" cy="936175"/>
          </a:xfrm>
          <a:prstGeom prst="rect">
            <a:avLst/>
          </a:prstGeom>
        </p:spPr>
      </p:pic>
      <p:pic>
        <p:nvPicPr>
          <p:cNvPr id="11" name="Picture 10">
            <a:extLst>
              <a:ext uri="{FF2B5EF4-FFF2-40B4-BE49-F238E27FC236}">
                <a16:creationId xmlns:a16="http://schemas.microsoft.com/office/drawing/2014/main" id="{F4F390FD-B2AE-3733-5DB2-F3F4F65D446B}"/>
              </a:ext>
            </a:extLst>
          </p:cNvPr>
          <p:cNvPicPr>
            <a:picLocks noChangeAspect="1"/>
          </p:cNvPicPr>
          <p:nvPr/>
        </p:nvPicPr>
        <p:blipFill>
          <a:blip r:embed="rId11">
            <a:extLst>
              <a:ext uri="{28A0092B-C50C-407E-A947-70E740481C1C}">
                <a14:useLocalDpi xmlns:a14="http://schemas.microsoft.com/office/drawing/2010/main" val="0"/>
              </a:ext>
            </a:extLst>
          </a:blip>
          <a:srcRect l="26087" t="5631" r="50994" b="13888"/>
          <a:stretch/>
        </p:blipFill>
        <p:spPr>
          <a:xfrm>
            <a:off x="2773127" y="792365"/>
            <a:ext cx="1809294" cy="4228839"/>
          </a:xfrm>
          <a:prstGeom prst="rect">
            <a:avLst/>
          </a:prstGeom>
        </p:spPr>
      </p:pic>
      <p:cxnSp>
        <p:nvCxnSpPr>
          <p:cNvPr id="12" name="Straight Arrow Connector 11">
            <a:extLst>
              <a:ext uri="{FF2B5EF4-FFF2-40B4-BE49-F238E27FC236}">
                <a16:creationId xmlns:a16="http://schemas.microsoft.com/office/drawing/2014/main" id="{7F0B95CD-6A7D-556A-AC09-1D3F0E4D14B9}"/>
              </a:ext>
            </a:extLst>
          </p:cNvPr>
          <p:cNvCxnSpPr>
            <a:cxnSpLocks/>
          </p:cNvCxnSpPr>
          <p:nvPr/>
        </p:nvCxnSpPr>
        <p:spPr>
          <a:xfrm>
            <a:off x="3781186" y="2088885"/>
            <a:ext cx="1211833" cy="3844847"/>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40C623-2D28-E0FC-5288-3558FF12D79A}"/>
              </a:ext>
            </a:extLst>
          </p:cNvPr>
          <p:cNvCxnSpPr>
            <a:cxnSpLocks/>
          </p:cNvCxnSpPr>
          <p:nvPr/>
        </p:nvCxnSpPr>
        <p:spPr>
          <a:xfrm>
            <a:off x="3754870" y="4115887"/>
            <a:ext cx="218494" cy="1679699"/>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641BE2-63DC-FA3C-6490-EFC32A4D1F3F}"/>
              </a:ext>
            </a:extLst>
          </p:cNvPr>
          <p:cNvSpPr txBox="1"/>
          <p:nvPr/>
        </p:nvSpPr>
        <p:spPr>
          <a:xfrm>
            <a:off x="343645" y="982233"/>
            <a:ext cx="2560901" cy="597992"/>
          </a:xfrm>
          <a:prstGeom prst="rect">
            <a:avLst/>
          </a:prstGeom>
        </p:spPr>
        <p:txBody>
          <a:bodyPr vert="horz" wrap="square" lIns="91440" tIns="45720" rIns="91440" bIns="45720" rtlCol="0">
            <a:noAutofit/>
          </a:bodyPr>
          <a:lstStyle/>
          <a:p>
            <a:pPr algn="l"/>
            <a:r>
              <a:rPr lang="en-US" sz="1600" dirty="0">
                <a:solidFill>
                  <a:srgbClr val="FF0000"/>
                </a:solidFill>
              </a:rPr>
              <a:t>3510 Hz (A7, Rayleigh)</a:t>
            </a:r>
          </a:p>
          <a:p>
            <a:pPr algn="l"/>
            <a:r>
              <a:rPr lang="en-US" sz="1600" dirty="0">
                <a:solidFill>
                  <a:srgbClr val="FF0000"/>
                </a:solidFill>
              </a:rPr>
              <a:t>3136 Hz (G7, Measured)</a:t>
            </a:r>
          </a:p>
        </p:txBody>
      </p:sp>
      <p:sp>
        <p:nvSpPr>
          <p:cNvPr id="15" name="TextBox 14">
            <a:extLst>
              <a:ext uri="{FF2B5EF4-FFF2-40B4-BE49-F238E27FC236}">
                <a16:creationId xmlns:a16="http://schemas.microsoft.com/office/drawing/2014/main" id="{8CD17253-E4E9-0740-4A51-EA0FA5453CDC}"/>
              </a:ext>
            </a:extLst>
          </p:cNvPr>
          <p:cNvSpPr txBox="1"/>
          <p:nvPr/>
        </p:nvSpPr>
        <p:spPr>
          <a:xfrm>
            <a:off x="163947" y="3144190"/>
            <a:ext cx="2513384" cy="543988"/>
          </a:xfrm>
          <a:prstGeom prst="rect">
            <a:avLst/>
          </a:prstGeom>
        </p:spPr>
        <p:txBody>
          <a:bodyPr vert="horz" wrap="square" lIns="91440" tIns="45720" rIns="91440" bIns="45720" rtlCol="0">
            <a:noAutofit/>
          </a:bodyPr>
          <a:lstStyle/>
          <a:p>
            <a:pPr algn="l"/>
            <a:r>
              <a:rPr lang="en-US" sz="1600" dirty="0">
                <a:solidFill>
                  <a:srgbClr val="FF0000"/>
                </a:solidFill>
              </a:rPr>
              <a:t>1076 Hz (C#6, Rayleigh)</a:t>
            </a:r>
          </a:p>
          <a:p>
            <a:pPr algn="l"/>
            <a:r>
              <a:rPr lang="en-US" sz="1600" dirty="0">
                <a:solidFill>
                  <a:srgbClr val="FF0000"/>
                </a:solidFill>
              </a:rPr>
              <a:t>927 Hz (A#5, Measured)</a:t>
            </a:r>
          </a:p>
        </p:txBody>
      </p:sp>
      <p:sp>
        <p:nvSpPr>
          <p:cNvPr id="28" name="TextBox 27">
            <a:extLst>
              <a:ext uri="{FF2B5EF4-FFF2-40B4-BE49-F238E27FC236}">
                <a16:creationId xmlns:a16="http://schemas.microsoft.com/office/drawing/2014/main" id="{C2DD8B07-3830-76FA-CC79-27E421C6A397}"/>
              </a:ext>
            </a:extLst>
          </p:cNvPr>
          <p:cNvSpPr txBox="1"/>
          <p:nvPr/>
        </p:nvSpPr>
        <p:spPr>
          <a:xfrm>
            <a:off x="5773724" y="3417659"/>
            <a:ext cx="2305458" cy="611208"/>
          </a:xfrm>
          <a:prstGeom prst="rect">
            <a:avLst/>
          </a:prstGeom>
        </p:spPr>
        <p:txBody>
          <a:bodyPr vert="horz" wrap="square" lIns="91440" tIns="45720" rIns="91440" bIns="45720" rtlCol="0">
            <a:noAutofit/>
          </a:bodyPr>
          <a:lstStyle/>
          <a:p>
            <a:pPr algn="l"/>
            <a:r>
              <a:rPr lang="en-US" dirty="0"/>
              <a:t>End of standard 88-key piano keyboard</a:t>
            </a:r>
          </a:p>
        </p:txBody>
      </p:sp>
      <p:sp>
        <p:nvSpPr>
          <p:cNvPr id="29" name="Rectangle 28">
            <a:extLst>
              <a:ext uri="{FF2B5EF4-FFF2-40B4-BE49-F238E27FC236}">
                <a16:creationId xmlns:a16="http://schemas.microsoft.com/office/drawing/2014/main" id="{4A5061C4-1292-72F5-3342-1237AD7750BA}"/>
              </a:ext>
            </a:extLst>
          </p:cNvPr>
          <p:cNvSpPr/>
          <p:nvPr/>
        </p:nvSpPr>
        <p:spPr>
          <a:xfrm>
            <a:off x="5190372" y="6026688"/>
            <a:ext cx="4039147" cy="244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33A7DC-93AE-FA76-3593-02C12357B60C}"/>
              </a:ext>
            </a:extLst>
          </p:cNvPr>
          <p:cNvSpPr/>
          <p:nvPr/>
        </p:nvSpPr>
        <p:spPr>
          <a:xfrm>
            <a:off x="5190373" y="5251598"/>
            <a:ext cx="4075328" cy="244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8A2C7454-DA25-56B5-4C02-B9FE5F66F50B}"/>
              </a:ext>
            </a:extLst>
          </p:cNvPr>
          <p:cNvCxnSpPr>
            <a:cxnSpLocks/>
          </p:cNvCxnSpPr>
          <p:nvPr/>
        </p:nvCxnSpPr>
        <p:spPr>
          <a:xfrm flipH="1">
            <a:off x="5209945" y="4108677"/>
            <a:ext cx="1178448" cy="1825055"/>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65E0CDF-4F2B-1E73-45E5-607805C34498}"/>
              </a:ext>
            </a:extLst>
          </p:cNvPr>
          <p:cNvCxnSpPr>
            <a:cxnSpLocks/>
          </p:cNvCxnSpPr>
          <p:nvPr/>
        </p:nvCxnSpPr>
        <p:spPr>
          <a:xfrm flipH="1">
            <a:off x="6096000" y="2936058"/>
            <a:ext cx="4801315" cy="2997674"/>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pic>
        <p:nvPicPr>
          <p:cNvPr id="31" name="1mm">
            <a:hlinkClick r:id="" action="ppaction://media"/>
            <a:extLst>
              <a:ext uri="{FF2B5EF4-FFF2-40B4-BE49-F238E27FC236}">
                <a16:creationId xmlns:a16="http://schemas.microsoft.com/office/drawing/2014/main" id="{F0E95B3D-B3F4-4C8A-7830-12BCD780789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403911" y="2647573"/>
            <a:ext cx="419397" cy="419397"/>
          </a:xfrm>
          <a:prstGeom prst="rect">
            <a:avLst/>
          </a:prstGeom>
        </p:spPr>
      </p:pic>
      <p:pic>
        <p:nvPicPr>
          <p:cNvPr id="32" name="3mm">
            <a:hlinkClick r:id="" action="ppaction://media"/>
            <a:extLst>
              <a:ext uri="{FF2B5EF4-FFF2-40B4-BE49-F238E27FC236}">
                <a16:creationId xmlns:a16="http://schemas.microsoft.com/office/drawing/2014/main" id="{EA5FBB5E-F359-B88F-366B-C124FC377A1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545172" y="1182613"/>
            <a:ext cx="419397" cy="419397"/>
          </a:xfrm>
          <a:prstGeom prst="rect">
            <a:avLst/>
          </a:prstGeom>
        </p:spPr>
      </p:pic>
      <p:pic>
        <p:nvPicPr>
          <p:cNvPr id="35" name="to">
            <a:hlinkClick r:id="" action="ppaction://media"/>
            <a:extLst>
              <a:ext uri="{FF2B5EF4-FFF2-40B4-BE49-F238E27FC236}">
                <a16:creationId xmlns:a16="http://schemas.microsoft.com/office/drawing/2014/main" id="{3D9DEA1F-DD20-2F26-E277-31F1CF315E6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704796" y="1602010"/>
            <a:ext cx="486875" cy="486875"/>
          </a:xfrm>
          <a:prstGeom prst="rect">
            <a:avLst/>
          </a:prstGeom>
        </p:spPr>
      </p:pic>
    </p:spTree>
    <p:extLst>
      <p:ext uri="{BB962C8B-B14F-4D97-AF65-F5344CB8AC3E}">
        <p14:creationId xmlns:p14="http://schemas.microsoft.com/office/powerpoint/2010/main" val="244201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73" fill="hold"/>
                                        <p:tgtEl>
                                          <p:spTgt spid="3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0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audio>
              <p:cMediaNode vol="80000">
                <p:cTn id="1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0B03-5DEB-C14E-8AF7-A377744DC21D}"/>
              </a:ext>
            </a:extLst>
          </p:cNvPr>
          <p:cNvSpPr>
            <a:spLocks noGrp="1"/>
          </p:cNvSpPr>
          <p:nvPr>
            <p:ph type="title"/>
          </p:nvPr>
        </p:nvSpPr>
        <p:spPr/>
        <p:txBody>
          <a:bodyPr/>
          <a:lstStyle/>
          <a:p>
            <a:r>
              <a:rPr lang="en-US" dirty="0"/>
              <a:t>SIERRA Mechanics Overview</a:t>
            </a:r>
          </a:p>
        </p:txBody>
      </p:sp>
      <p:pic>
        <p:nvPicPr>
          <p:cNvPr id="16" name="Picture 15">
            <a:extLst>
              <a:ext uri="{FF2B5EF4-FFF2-40B4-BE49-F238E27FC236}">
                <a16:creationId xmlns:a16="http://schemas.microsoft.com/office/drawing/2014/main" id="{950573CA-8E4B-8342-AFB4-A7BC2318EC44}"/>
              </a:ext>
            </a:extLst>
          </p:cNvPr>
          <p:cNvPicPr>
            <a:picLocks noChangeAspect="1"/>
          </p:cNvPicPr>
          <p:nvPr/>
        </p:nvPicPr>
        <p:blipFill>
          <a:blip r:embed="rId3"/>
          <a:stretch>
            <a:fillRect/>
          </a:stretch>
        </p:blipFill>
        <p:spPr>
          <a:xfrm>
            <a:off x="6017536" y="3953955"/>
            <a:ext cx="1377980" cy="1371600"/>
          </a:xfrm>
          <a:prstGeom prst="rect">
            <a:avLst/>
          </a:prstGeom>
        </p:spPr>
      </p:pic>
      <p:pic>
        <p:nvPicPr>
          <p:cNvPr id="18" name="Picture 17">
            <a:extLst>
              <a:ext uri="{FF2B5EF4-FFF2-40B4-BE49-F238E27FC236}">
                <a16:creationId xmlns:a16="http://schemas.microsoft.com/office/drawing/2014/main" id="{F427D765-E8B3-444B-8CFC-2963FD9D37B2}"/>
              </a:ext>
            </a:extLst>
          </p:cNvPr>
          <p:cNvPicPr>
            <a:picLocks noChangeAspect="1"/>
          </p:cNvPicPr>
          <p:nvPr/>
        </p:nvPicPr>
        <p:blipFill>
          <a:blip r:embed="rId4"/>
          <a:stretch>
            <a:fillRect/>
          </a:stretch>
        </p:blipFill>
        <p:spPr>
          <a:xfrm>
            <a:off x="238903" y="3317888"/>
            <a:ext cx="1377980" cy="1371600"/>
          </a:xfrm>
          <a:prstGeom prst="rect">
            <a:avLst/>
          </a:prstGeom>
        </p:spPr>
      </p:pic>
      <p:grpSp>
        <p:nvGrpSpPr>
          <p:cNvPr id="19" name="Group 18">
            <a:extLst>
              <a:ext uri="{FF2B5EF4-FFF2-40B4-BE49-F238E27FC236}">
                <a16:creationId xmlns:a16="http://schemas.microsoft.com/office/drawing/2014/main" id="{E1B0AD42-E039-4C4A-929F-1738B1167E38}"/>
              </a:ext>
            </a:extLst>
          </p:cNvPr>
          <p:cNvGrpSpPr/>
          <p:nvPr/>
        </p:nvGrpSpPr>
        <p:grpSpPr>
          <a:xfrm>
            <a:off x="7699026" y="3861883"/>
            <a:ext cx="4155553" cy="1371600"/>
            <a:chOff x="6941460" y="2966739"/>
            <a:chExt cx="4155553" cy="1371600"/>
          </a:xfrm>
        </p:grpSpPr>
        <p:pic>
          <p:nvPicPr>
            <p:cNvPr id="2050" name="Picture 2" descr="Sierra">
              <a:extLst>
                <a:ext uri="{FF2B5EF4-FFF2-40B4-BE49-F238E27FC236}">
                  <a16:creationId xmlns:a16="http://schemas.microsoft.com/office/drawing/2014/main" id="{F093C95A-27FA-FA4F-824B-E607B28CD1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3" t="10093" r="10556" b="20592"/>
            <a:stretch/>
          </p:blipFill>
          <p:spPr bwMode="auto">
            <a:xfrm>
              <a:off x="8028029" y="2966739"/>
              <a:ext cx="3068984" cy="13716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529E9D1-4235-0F42-8AEF-12F343E9AD9E}"/>
                </a:ext>
              </a:extLst>
            </p:cNvPr>
            <p:cNvSpPr txBox="1"/>
            <p:nvPr/>
          </p:nvSpPr>
          <p:spPr>
            <a:xfrm>
              <a:off x="6941460" y="3467873"/>
              <a:ext cx="750526" cy="369332"/>
            </a:xfrm>
            <a:prstGeom prst="rect">
              <a:avLst/>
            </a:prstGeom>
            <a:noFill/>
          </p:spPr>
          <p:txBody>
            <a:bodyPr wrap="none" rtlCol="0">
              <a:spAutoFit/>
            </a:bodyPr>
            <a:lstStyle/>
            <a:p>
              <a:r>
                <a:rPr lang="en-US" dirty="0"/>
                <a:t>ATS-2</a:t>
              </a:r>
              <a:endParaRPr lang="en-US" baseline="30000" dirty="0"/>
            </a:p>
          </p:txBody>
        </p:sp>
      </p:grpSp>
      <p:sp>
        <p:nvSpPr>
          <p:cNvPr id="7" name="AutoShape 4">
            <a:extLst>
              <a:ext uri="{FF2B5EF4-FFF2-40B4-BE49-F238E27FC236}">
                <a16:creationId xmlns:a16="http://schemas.microsoft.com/office/drawing/2014/main" id="{123B3C93-0B67-AF48-84AF-42A9FB98B42D}"/>
              </a:ext>
            </a:extLst>
          </p:cNvPr>
          <p:cNvSpPr>
            <a:spLocks noChangeAspect="1" noChangeArrowheads="1"/>
          </p:cNvSpPr>
          <p:nvPr/>
        </p:nvSpPr>
        <p:spPr bwMode="auto">
          <a:xfrm>
            <a:off x="1106488" y="0"/>
            <a:ext cx="997902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F0728EC7-ADBB-FF45-AFD2-E8397158AC16}"/>
              </a:ext>
            </a:extLst>
          </p:cNvPr>
          <p:cNvGrpSpPr/>
          <p:nvPr/>
        </p:nvGrpSpPr>
        <p:grpSpPr>
          <a:xfrm>
            <a:off x="7716945" y="2211787"/>
            <a:ext cx="3402582" cy="1460223"/>
            <a:chOff x="6924662" y="159269"/>
            <a:chExt cx="3402582" cy="1460223"/>
          </a:xfrm>
        </p:grpSpPr>
        <p:pic>
          <p:nvPicPr>
            <p:cNvPr id="11" name="Picture 10">
              <a:extLst>
                <a:ext uri="{FF2B5EF4-FFF2-40B4-BE49-F238E27FC236}">
                  <a16:creationId xmlns:a16="http://schemas.microsoft.com/office/drawing/2014/main" id="{BCECB444-6FF3-F84E-89CE-83334E94AF49}"/>
                </a:ext>
              </a:extLst>
            </p:cNvPr>
            <p:cNvPicPr>
              <a:picLocks noChangeAspect="1"/>
            </p:cNvPicPr>
            <p:nvPr/>
          </p:nvPicPr>
          <p:blipFill>
            <a:blip r:embed="rId6"/>
            <a:stretch>
              <a:fillRect/>
            </a:stretch>
          </p:blipFill>
          <p:spPr>
            <a:xfrm>
              <a:off x="7963358" y="159269"/>
              <a:ext cx="2363886" cy="1460223"/>
            </a:xfrm>
            <a:prstGeom prst="rect">
              <a:avLst/>
            </a:prstGeom>
          </p:spPr>
        </p:pic>
        <p:sp>
          <p:nvSpPr>
            <p:cNvPr id="31" name="TextBox 30">
              <a:extLst>
                <a:ext uri="{FF2B5EF4-FFF2-40B4-BE49-F238E27FC236}">
                  <a16:creationId xmlns:a16="http://schemas.microsoft.com/office/drawing/2014/main" id="{0015B4F7-43C7-EF4E-B0CC-2024AC9D76F3}"/>
                </a:ext>
              </a:extLst>
            </p:cNvPr>
            <p:cNvSpPr txBox="1"/>
            <p:nvPr/>
          </p:nvSpPr>
          <p:spPr>
            <a:xfrm>
              <a:off x="6924662" y="704715"/>
              <a:ext cx="774571" cy="369332"/>
            </a:xfrm>
            <a:prstGeom prst="rect">
              <a:avLst/>
            </a:prstGeom>
            <a:noFill/>
          </p:spPr>
          <p:txBody>
            <a:bodyPr wrap="none" rtlCol="0">
              <a:spAutoFit/>
            </a:bodyPr>
            <a:lstStyle/>
            <a:p>
              <a:r>
                <a:rPr lang="en-US" dirty="0"/>
                <a:t>CTS-1</a:t>
              </a:r>
            </a:p>
          </p:txBody>
        </p:sp>
      </p:grpSp>
      <p:sp>
        <p:nvSpPr>
          <p:cNvPr id="23" name="TextBox 22">
            <a:extLst>
              <a:ext uri="{FF2B5EF4-FFF2-40B4-BE49-F238E27FC236}">
                <a16:creationId xmlns:a16="http://schemas.microsoft.com/office/drawing/2014/main" id="{DB18F34F-751D-4549-A226-DF3D979AE601}"/>
              </a:ext>
            </a:extLst>
          </p:cNvPr>
          <p:cNvSpPr txBox="1"/>
          <p:nvPr/>
        </p:nvSpPr>
        <p:spPr>
          <a:xfrm>
            <a:off x="7811969" y="1264305"/>
            <a:ext cx="4097597" cy="830997"/>
          </a:xfrm>
          <a:prstGeom prst="rect">
            <a:avLst/>
          </a:prstGeom>
          <a:noFill/>
        </p:spPr>
        <p:txBody>
          <a:bodyPr wrap="none" rtlCol="0">
            <a:spAutoFit/>
          </a:bodyPr>
          <a:lstStyle/>
          <a:p>
            <a:pPr algn="ctr"/>
            <a:r>
              <a:rPr lang="en-US" sz="2400" b="1" dirty="0">
                <a:solidFill>
                  <a:srgbClr val="4792D1"/>
                </a:solidFill>
              </a:rPr>
              <a:t>Focus evaluation on CTS-1</a:t>
            </a:r>
          </a:p>
          <a:p>
            <a:pPr algn="ctr"/>
            <a:r>
              <a:rPr lang="en-US" sz="2400" b="1" dirty="0">
                <a:solidFill>
                  <a:srgbClr val="4792D1"/>
                </a:solidFill>
              </a:rPr>
              <a:t>and ATS-2 platforms</a:t>
            </a:r>
          </a:p>
        </p:txBody>
      </p:sp>
      <p:pic>
        <p:nvPicPr>
          <p:cNvPr id="33" name="Picture 32">
            <a:extLst>
              <a:ext uri="{FF2B5EF4-FFF2-40B4-BE49-F238E27FC236}">
                <a16:creationId xmlns:a16="http://schemas.microsoft.com/office/drawing/2014/main" id="{70F1883F-B743-3049-9423-0DB05D0EDDED}"/>
              </a:ext>
            </a:extLst>
          </p:cNvPr>
          <p:cNvPicPr>
            <a:picLocks noChangeAspect="1"/>
          </p:cNvPicPr>
          <p:nvPr/>
        </p:nvPicPr>
        <p:blipFill>
          <a:blip r:embed="rId7"/>
          <a:stretch>
            <a:fillRect/>
          </a:stretch>
        </p:blipFill>
        <p:spPr>
          <a:xfrm>
            <a:off x="1260333" y="5691235"/>
            <a:ext cx="1828800" cy="747959"/>
          </a:xfrm>
          <a:prstGeom prst="rect">
            <a:avLst/>
          </a:prstGeom>
        </p:spPr>
      </p:pic>
      <p:cxnSp>
        <p:nvCxnSpPr>
          <p:cNvPr id="50" name="Straight Arrow Connector 49">
            <a:extLst>
              <a:ext uri="{FF2B5EF4-FFF2-40B4-BE49-F238E27FC236}">
                <a16:creationId xmlns:a16="http://schemas.microsoft.com/office/drawing/2014/main" id="{FB9AEB2B-2ECC-F042-8F14-AA3048B00D47}"/>
              </a:ext>
            </a:extLst>
          </p:cNvPr>
          <p:cNvCxnSpPr>
            <a:cxnSpLocks/>
            <a:stCxn id="16" idx="1"/>
            <a:endCxn id="38" idx="3"/>
          </p:cNvCxnSpPr>
          <p:nvPr/>
        </p:nvCxnSpPr>
        <p:spPr>
          <a:xfrm flipH="1" flipV="1">
            <a:off x="5630123" y="4504078"/>
            <a:ext cx="387413" cy="1356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494DF35-295E-C447-9953-EC87BA464F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6487" y="2154291"/>
            <a:ext cx="140660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 name="Group 2048">
            <a:extLst>
              <a:ext uri="{FF2B5EF4-FFF2-40B4-BE49-F238E27FC236}">
                <a16:creationId xmlns:a16="http://schemas.microsoft.com/office/drawing/2014/main" id="{402E81E9-05FB-684C-8FED-75B8BE418D40}"/>
              </a:ext>
            </a:extLst>
          </p:cNvPr>
          <p:cNvGrpSpPr/>
          <p:nvPr/>
        </p:nvGrpSpPr>
        <p:grpSpPr>
          <a:xfrm>
            <a:off x="1766541" y="1947172"/>
            <a:ext cx="3935565" cy="3496550"/>
            <a:chOff x="1766541" y="1947172"/>
            <a:chExt cx="3935565" cy="3496550"/>
          </a:xfrm>
        </p:grpSpPr>
        <p:sp>
          <p:nvSpPr>
            <p:cNvPr id="39" name="Rectangle 38">
              <a:extLst>
                <a:ext uri="{FF2B5EF4-FFF2-40B4-BE49-F238E27FC236}">
                  <a16:creationId xmlns:a16="http://schemas.microsoft.com/office/drawing/2014/main" id="{56ABFA53-230B-8A46-87C0-B3B374163276}"/>
                </a:ext>
              </a:extLst>
            </p:cNvPr>
            <p:cNvSpPr/>
            <p:nvPr/>
          </p:nvSpPr>
          <p:spPr>
            <a:xfrm>
              <a:off x="2105877" y="3758408"/>
              <a:ext cx="3529618" cy="422457"/>
            </a:xfrm>
            <a:prstGeom prst="rect">
              <a:avLst/>
            </a:prstGeom>
            <a:solidFill>
              <a:srgbClr val="CEE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Application                 Interfaces</a:t>
              </a:r>
            </a:p>
          </p:txBody>
        </p:sp>
        <p:pic>
          <p:nvPicPr>
            <p:cNvPr id="14" name="Picture 13">
              <a:extLst>
                <a:ext uri="{FF2B5EF4-FFF2-40B4-BE49-F238E27FC236}">
                  <a16:creationId xmlns:a16="http://schemas.microsoft.com/office/drawing/2014/main" id="{23298DA5-D731-3444-8D9D-6FB715780745}"/>
                </a:ext>
              </a:extLst>
            </p:cNvPr>
            <p:cNvPicPr>
              <a:picLocks noChangeAspect="1"/>
            </p:cNvPicPr>
            <p:nvPr/>
          </p:nvPicPr>
          <p:blipFill rotWithShape="1">
            <a:blip r:embed="rId9"/>
            <a:srcRect l="-1637" t="-1" r="-1025" b="50276"/>
            <a:stretch/>
          </p:blipFill>
          <p:spPr>
            <a:xfrm>
              <a:off x="2031937" y="1947172"/>
              <a:ext cx="3670169" cy="1804735"/>
            </a:xfrm>
            <a:prstGeom prst="rect">
              <a:avLst/>
            </a:prstGeom>
          </p:spPr>
        </p:pic>
        <p:pic>
          <p:nvPicPr>
            <p:cNvPr id="27" name="Picture 26">
              <a:extLst>
                <a:ext uri="{FF2B5EF4-FFF2-40B4-BE49-F238E27FC236}">
                  <a16:creationId xmlns:a16="http://schemas.microsoft.com/office/drawing/2014/main" id="{64AA0F30-2DFD-9F4A-8326-CF67969B994E}"/>
                </a:ext>
              </a:extLst>
            </p:cNvPr>
            <p:cNvPicPr>
              <a:picLocks/>
            </p:cNvPicPr>
            <p:nvPr/>
          </p:nvPicPr>
          <p:blipFill rotWithShape="1">
            <a:blip r:embed="rId9"/>
            <a:srcRect l="37921" t="36287" r="37104" b="37723"/>
            <a:stretch/>
          </p:blipFill>
          <p:spPr>
            <a:xfrm>
              <a:off x="3444963" y="3263871"/>
              <a:ext cx="904846" cy="916994"/>
            </a:xfrm>
            <a:prstGeom prst="ellipse">
              <a:avLst/>
            </a:prstGeom>
          </p:spPr>
        </p:pic>
        <p:sp>
          <p:nvSpPr>
            <p:cNvPr id="38" name="Rectangle 37">
              <a:extLst>
                <a:ext uri="{FF2B5EF4-FFF2-40B4-BE49-F238E27FC236}">
                  <a16:creationId xmlns:a16="http://schemas.microsoft.com/office/drawing/2014/main" id="{8452791E-F257-AD4D-92D5-363129ED4212}"/>
                </a:ext>
              </a:extLst>
            </p:cNvPr>
            <p:cNvSpPr/>
            <p:nvPr/>
          </p:nvSpPr>
          <p:spPr>
            <a:xfrm>
              <a:off x="3964245" y="4178013"/>
              <a:ext cx="1665878" cy="652130"/>
            </a:xfrm>
            <a:prstGeom prst="rect">
              <a:avLst/>
            </a:prstGeom>
            <a:solidFill>
              <a:srgbClr val="1F9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Parallel Mesh Database</a:t>
              </a:r>
            </a:p>
          </p:txBody>
        </p:sp>
        <p:sp>
          <p:nvSpPr>
            <p:cNvPr id="8" name="Rectangle 7">
              <a:extLst>
                <a:ext uri="{FF2B5EF4-FFF2-40B4-BE49-F238E27FC236}">
                  <a16:creationId xmlns:a16="http://schemas.microsoft.com/office/drawing/2014/main" id="{BA3BA94F-BA32-A444-A474-D87E260232E2}"/>
                </a:ext>
              </a:extLst>
            </p:cNvPr>
            <p:cNvSpPr/>
            <p:nvPr/>
          </p:nvSpPr>
          <p:spPr>
            <a:xfrm>
              <a:off x="2105746" y="5070244"/>
              <a:ext cx="3529616" cy="3674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Third-party Libraries</a:t>
              </a:r>
            </a:p>
          </p:txBody>
        </p:sp>
        <p:sp>
          <p:nvSpPr>
            <p:cNvPr id="35" name="Rectangle 34">
              <a:extLst>
                <a:ext uri="{FF2B5EF4-FFF2-40B4-BE49-F238E27FC236}">
                  <a16:creationId xmlns:a16="http://schemas.microsoft.com/office/drawing/2014/main" id="{EE9D5656-E058-384A-88AD-D6D4B34917DC}"/>
                </a:ext>
              </a:extLst>
            </p:cNvPr>
            <p:cNvSpPr/>
            <p:nvPr/>
          </p:nvSpPr>
          <p:spPr>
            <a:xfrm>
              <a:off x="3769928" y="4179854"/>
              <a:ext cx="194187" cy="8933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6BA830-6CFD-7546-BEC9-D939289AB3BC}"/>
                </a:ext>
              </a:extLst>
            </p:cNvPr>
            <p:cNvSpPr/>
            <p:nvPr/>
          </p:nvSpPr>
          <p:spPr>
            <a:xfrm>
              <a:off x="4346156" y="4830141"/>
              <a:ext cx="1289206" cy="24303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Kokkos</a:t>
              </a:r>
              <a:endParaRPr lang="en-US" dirty="0"/>
            </a:p>
          </p:txBody>
        </p:sp>
        <p:sp>
          <p:nvSpPr>
            <p:cNvPr id="37" name="Rectangle 36">
              <a:extLst>
                <a:ext uri="{FF2B5EF4-FFF2-40B4-BE49-F238E27FC236}">
                  <a16:creationId xmlns:a16="http://schemas.microsoft.com/office/drawing/2014/main" id="{94475B6A-7497-5E47-893D-4B3444453E00}"/>
                </a:ext>
              </a:extLst>
            </p:cNvPr>
            <p:cNvSpPr/>
            <p:nvPr/>
          </p:nvSpPr>
          <p:spPr>
            <a:xfrm>
              <a:off x="2533213" y="4830142"/>
              <a:ext cx="1236584" cy="24303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Kokkos</a:t>
              </a:r>
              <a:endParaRPr lang="en-US" dirty="0"/>
            </a:p>
          </p:txBody>
        </p:sp>
        <p:sp>
          <p:nvSpPr>
            <p:cNvPr id="10" name="Rectangle 9">
              <a:extLst>
                <a:ext uri="{FF2B5EF4-FFF2-40B4-BE49-F238E27FC236}">
                  <a16:creationId xmlns:a16="http://schemas.microsoft.com/office/drawing/2014/main" id="{4819318B-A46C-B34B-9FE5-CBDB637E5C7E}"/>
                </a:ext>
              </a:extLst>
            </p:cNvPr>
            <p:cNvSpPr/>
            <p:nvPr/>
          </p:nvSpPr>
          <p:spPr>
            <a:xfrm>
              <a:off x="3522081" y="4179854"/>
              <a:ext cx="247847" cy="65213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1BDE84-4AE1-BD4D-948F-6409948945EF}"/>
                </a:ext>
              </a:extLst>
            </p:cNvPr>
            <p:cNvSpPr/>
            <p:nvPr/>
          </p:nvSpPr>
          <p:spPr>
            <a:xfrm>
              <a:off x="2105877" y="4180865"/>
              <a:ext cx="1416204" cy="652130"/>
            </a:xfrm>
            <a:prstGeom prst="rect">
              <a:avLst/>
            </a:prstGeom>
            <a:solidFill>
              <a:srgbClr val="145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Solvers</a:t>
              </a:r>
            </a:p>
          </p:txBody>
        </p:sp>
        <p:sp>
          <p:nvSpPr>
            <p:cNvPr id="25" name="Rectangle 24">
              <a:extLst>
                <a:ext uri="{FF2B5EF4-FFF2-40B4-BE49-F238E27FC236}">
                  <a16:creationId xmlns:a16="http://schemas.microsoft.com/office/drawing/2014/main" id="{EFE478BF-C4A0-1A44-9718-1363ED6C5D74}"/>
                </a:ext>
              </a:extLst>
            </p:cNvPr>
            <p:cNvSpPr/>
            <p:nvPr/>
          </p:nvSpPr>
          <p:spPr>
            <a:xfrm>
              <a:off x="1766541" y="2726678"/>
              <a:ext cx="350349" cy="2717044"/>
            </a:xfrm>
            <a:prstGeom prst="rect">
              <a:avLst/>
            </a:prstGeom>
            <a:gradFill flip="none" rotWithShape="1">
              <a:gsLst>
                <a:gs pos="0">
                  <a:srgbClr val="F9A11A">
                    <a:tint val="66000"/>
                    <a:satMod val="160000"/>
                  </a:srgbClr>
                </a:gs>
                <a:gs pos="94000">
                  <a:srgbClr val="F9A11A">
                    <a:tint val="44500"/>
                    <a:satMod val="160000"/>
                  </a:srgbClr>
                </a:gs>
                <a:gs pos="100000">
                  <a:srgbClr val="F9A11A">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rPr>
                <a:t>Build, Test, Exec, Deliver</a:t>
              </a:r>
            </a:p>
          </p:txBody>
        </p:sp>
        <p:sp>
          <p:nvSpPr>
            <p:cNvPr id="62" name="Rectangle 61">
              <a:extLst>
                <a:ext uri="{FF2B5EF4-FFF2-40B4-BE49-F238E27FC236}">
                  <a16:creationId xmlns:a16="http://schemas.microsoft.com/office/drawing/2014/main" id="{33B077AA-5D9A-BF40-B762-57F39ED9D50E}"/>
                </a:ext>
              </a:extLst>
            </p:cNvPr>
            <p:cNvSpPr/>
            <p:nvPr/>
          </p:nvSpPr>
          <p:spPr>
            <a:xfrm>
              <a:off x="3964115" y="4830141"/>
              <a:ext cx="382041" cy="24010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79EBFA7-4E4A-A44F-A74D-6923776996E2}"/>
                </a:ext>
              </a:extLst>
            </p:cNvPr>
            <p:cNvSpPr/>
            <p:nvPr/>
          </p:nvSpPr>
          <p:spPr>
            <a:xfrm>
              <a:off x="2116890" y="4830141"/>
              <a:ext cx="416323" cy="24010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Arrow Connector 42">
            <a:extLst>
              <a:ext uri="{FF2B5EF4-FFF2-40B4-BE49-F238E27FC236}">
                <a16:creationId xmlns:a16="http://schemas.microsoft.com/office/drawing/2014/main" id="{0007225E-376F-1A47-9A54-1983B43C498B}"/>
              </a:ext>
            </a:extLst>
          </p:cNvPr>
          <p:cNvCxnSpPr>
            <a:cxnSpLocks/>
            <a:stCxn id="33" idx="0"/>
          </p:cNvCxnSpPr>
          <p:nvPr/>
        </p:nvCxnSpPr>
        <p:spPr>
          <a:xfrm flipV="1">
            <a:off x="2174733" y="4689488"/>
            <a:ext cx="281362" cy="1001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D9B84EA-D23B-174A-89D2-47EE1F664441}"/>
              </a:ext>
            </a:extLst>
          </p:cNvPr>
          <p:cNvPicPr>
            <a:picLocks noChangeAspect="1"/>
          </p:cNvPicPr>
          <p:nvPr/>
        </p:nvPicPr>
        <p:blipFill>
          <a:blip r:embed="rId10"/>
          <a:stretch>
            <a:fillRect/>
          </a:stretch>
        </p:blipFill>
        <p:spPr>
          <a:xfrm>
            <a:off x="4621987" y="800431"/>
            <a:ext cx="1377980" cy="1371600"/>
          </a:xfrm>
          <a:prstGeom prst="rect">
            <a:avLst/>
          </a:prstGeom>
        </p:spPr>
      </p:pic>
      <p:pic>
        <p:nvPicPr>
          <p:cNvPr id="4" name="Picture 3">
            <a:extLst>
              <a:ext uri="{FF2B5EF4-FFF2-40B4-BE49-F238E27FC236}">
                <a16:creationId xmlns:a16="http://schemas.microsoft.com/office/drawing/2014/main" id="{93F4B812-1DBE-1743-A87B-7CCC7B1BBA30}"/>
              </a:ext>
            </a:extLst>
          </p:cNvPr>
          <p:cNvPicPr>
            <a:picLocks noChangeAspect="1"/>
          </p:cNvPicPr>
          <p:nvPr/>
        </p:nvPicPr>
        <p:blipFill>
          <a:blip r:embed="rId11"/>
          <a:stretch>
            <a:fillRect/>
          </a:stretch>
        </p:blipFill>
        <p:spPr>
          <a:xfrm>
            <a:off x="3158746" y="5659179"/>
            <a:ext cx="805369" cy="805369"/>
          </a:xfrm>
          <a:prstGeom prst="rect">
            <a:avLst/>
          </a:prstGeom>
        </p:spPr>
      </p:pic>
      <p:cxnSp>
        <p:nvCxnSpPr>
          <p:cNvPr id="36" name="Straight Arrow Connector 35">
            <a:extLst>
              <a:ext uri="{FF2B5EF4-FFF2-40B4-BE49-F238E27FC236}">
                <a16:creationId xmlns:a16="http://schemas.microsoft.com/office/drawing/2014/main" id="{546E6249-1773-0249-9E6E-3332000CB171}"/>
              </a:ext>
            </a:extLst>
          </p:cNvPr>
          <p:cNvCxnSpPr>
            <a:cxnSpLocks/>
            <a:stCxn id="4" idx="0"/>
          </p:cNvCxnSpPr>
          <p:nvPr/>
        </p:nvCxnSpPr>
        <p:spPr>
          <a:xfrm flipV="1">
            <a:off x="3561431" y="4950192"/>
            <a:ext cx="73078" cy="7089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8711E1E-21DC-D341-9343-471BD17AFAE8}"/>
              </a:ext>
            </a:extLst>
          </p:cNvPr>
          <p:cNvCxnSpPr>
            <a:cxnSpLocks/>
            <a:stCxn id="4" idx="0"/>
          </p:cNvCxnSpPr>
          <p:nvPr/>
        </p:nvCxnSpPr>
        <p:spPr>
          <a:xfrm flipV="1">
            <a:off x="3561431" y="5001209"/>
            <a:ext cx="917781" cy="657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11">
            <a:extLst>
              <a:ext uri="{FF2B5EF4-FFF2-40B4-BE49-F238E27FC236}">
                <a16:creationId xmlns:a16="http://schemas.microsoft.com/office/drawing/2014/main" id="{97EF2645-D330-354C-B8B3-AB3EC6B1BFBF}"/>
              </a:ext>
            </a:extLst>
          </p:cNvPr>
          <p:cNvPicPr>
            <a:picLocks noGrp="1" noChangeAspect="1"/>
          </p:cNvPicPr>
          <p:nvPr>
            <p:ph idx="4294967295"/>
          </p:nvPr>
        </p:nvPicPr>
        <p:blipFill>
          <a:blip r:embed="rId12"/>
          <a:stretch>
            <a:fillRect/>
          </a:stretch>
        </p:blipFill>
        <p:spPr>
          <a:xfrm>
            <a:off x="1432035" y="994003"/>
            <a:ext cx="1377950" cy="1371600"/>
          </a:xfrm>
        </p:spPr>
      </p:pic>
    </p:spTree>
    <p:extLst>
      <p:ext uri="{BB962C8B-B14F-4D97-AF65-F5344CB8AC3E}">
        <p14:creationId xmlns:p14="http://schemas.microsoft.com/office/powerpoint/2010/main" val="12956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997325" y="136525"/>
            <a:ext cx="6421438" cy="1163638"/>
          </a:xfrm>
          <a:prstGeom prst="rect">
            <a:avLst/>
          </a:prstGeom>
          <a:noFill/>
          <a:ln w="9525">
            <a:noFill/>
            <a:miter lim="800000"/>
            <a:headEnd/>
            <a:tailEnd/>
          </a:ln>
        </p:spPr>
        <p:txBody>
          <a:bodyPr/>
          <a:lstStyle/>
          <a:p>
            <a:endParaRPr lang="en-US"/>
          </a:p>
        </p:txBody>
      </p:sp>
      <p:sp>
        <p:nvSpPr>
          <p:cNvPr id="90115" name="Rectangle 3"/>
          <p:cNvSpPr>
            <a:spLocks noChangeArrowheads="1"/>
          </p:cNvSpPr>
          <p:nvPr/>
        </p:nvSpPr>
        <p:spPr bwMode="auto">
          <a:xfrm>
            <a:off x="3854450" y="228600"/>
            <a:ext cx="5257800" cy="427038"/>
          </a:xfrm>
          <a:prstGeom prst="rect">
            <a:avLst/>
          </a:prstGeom>
          <a:noFill/>
          <a:ln w="9525">
            <a:noFill/>
            <a:miter lim="800000"/>
            <a:headEnd/>
            <a:tailEnd/>
          </a:ln>
        </p:spPr>
        <p:txBody>
          <a:bodyPr lIns="0" tIns="0" rIns="0" bIns="0">
            <a:spAutoFit/>
          </a:bodyPr>
          <a:lstStyle/>
          <a:p>
            <a:pPr algn="ctr" eaLnBrk="0" hangingPunct="0"/>
            <a:endParaRPr lang="en-US" altLang="en-US" sz="2800">
              <a:ea typeface="Osaka" pitchFamily="1" charset="-128"/>
            </a:endParaRPr>
          </a:p>
        </p:txBody>
      </p:sp>
      <p:grpSp>
        <p:nvGrpSpPr>
          <p:cNvPr id="2" name="Group 4"/>
          <p:cNvGrpSpPr>
            <a:grpSpLocks/>
          </p:cNvGrpSpPr>
          <p:nvPr/>
        </p:nvGrpSpPr>
        <p:grpSpPr bwMode="auto">
          <a:xfrm>
            <a:off x="6700296" y="5888319"/>
            <a:ext cx="733425" cy="582613"/>
            <a:chOff x="3144" y="3645"/>
            <a:chExt cx="462" cy="367"/>
          </a:xfrm>
        </p:grpSpPr>
        <p:sp>
          <p:nvSpPr>
            <p:cNvPr id="90117" name="Rectangle 5"/>
            <p:cNvSpPr>
              <a:spLocks noChangeArrowheads="1"/>
            </p:cNvSpPr>
            <p:nvPr/>
          </p:nvSpPr>
          <p:spPr bwMode="auto">
            <a:xfrm>
              <a:off x="3144" y="3645"/>
              <a:ext cx="0" cy="233"/>
            </a:xfrm>
            <a:prstGeom prst="rect">
              <a:avLst/>
            </a:prstGeom>
            <a:noFill/>
            <a:ln w="9525">
              <a:noFill/>
              <a:miter lim="800000"/>
              <a:headEnd/>
              <a:tailEnd/>
            </a:ln>
          </p:spPr>
          <p:txBody>
            <a:bodyPr wrap="none" lIns="0" tIns="0" rIns="0" bIns="0">
              <a:spAutoFit/>
            </a:bodyPr>
            <a:lstStyle/>
            <a:p>
              <a:pPr eaLnBrk="0" hangingPunct="0"/>
              <a:endParaRPr lang="en-US" altLang="en-US" sz="2400">
                <a:ea typeface="Osaka" pitchFamily="1" charset="-128"/>
              </a:endParaRPr>
            </a:p>
          </p:txBody>
        </p:sp>
        <p:sp>
          <p:nvSpPr>
            <p:cNvPr id="90118" name="Rectangle 6"/>
            <p:cNvSpPr>
              <a:spLocks noChangeArrowheads="1"/>
            </p:cNvSpPr>
            <p:nvPr/>
          </p:nvSpPr>
          <p:spPr bwMode="auto">
            <a:xfrm>
              <a:off x="3606" y="3645"/>
              <a:ext cx="0" cy="233"/>
            </a:xfrm>
            <a:prstGeom prst="rect">
              <a:avLst/>
            </a:prstGeom>
            <a:noFill/>
            <a:ln w="9525">
              <a:noFill/>
              <a:miter lim="800000"/>
              <a:headEnd/>
              <a:tailEnd/>
            </a:ln>
          </p:spPr>
          <p:txBody>
            <a:bodyPr wrap="none" lIns="0" tIns="0" rIns="0" bIns="0">
              <a:spAutoFit/>
            </a:bodyPr>
            <a:lstStyle/>
            <a:p>
              <a:pPr eaLnBrk="0" hangingPunct="0"/>
              <a:endParaRPr lang="en-US" altLang="en-US" sz="2400">
                <a:ea typeface="Osaka" pitchFamily="1" charset="-128"/>
              </a:endParaRPr>
            </a:p>
          </p:txBody>
        </p:sp>
        <p:sp>
          <p:nvSpPr>
            <p:cNvPr id="90119" name="Rectangle 7"/>
            <p:cNvSpPr>
              <a:spLocks noChangeArrowheads="1"/>
            </p:cNvSpPr>
            <p:nvPr/>
          </p:nvSpPr>
          <p:spPr bwMode="auto">
            <a:xfrm>
              <a:off x="3558" y="3779"/>
              <a:ext cx="0" cy="233"/>
            </a:xfrm>
            <a:prstGeom prst="rect">
              <a:avLst/>
            </a:prstGeom>
            <a:noFill/>
            <a:ln w="9525">
              <a:noFill/>
              <a:miter lim="800000"/>
              <a:headEnd/>
              <a:tailEnd/>
            </a:ln>
          </p:spPr>
          <p:txBody>
            <a:bodyPr wrap="none" lIns="0" tIns="0" rIns="0" bIns="0">
              <a:spAutoFit/>
            </a:bodyPr>
            <a:lstStyle/>
            <a:p>
              <a:pPr eaLnBrk="0" hangingPunct="0"/>
              <a:endParaRPr lang="en-US" altLang="en-US" sz="2400">
                <a:ea typeface="Osaka" pitchFamily="1" charset="-128"/>
              </a:endParaRPr>
            </a:p>
          </p:txBody>
        </p:sp>
      </p:grpSp>
      <p:sp>
        <p:nvSpPr>
          <p:cNvPr id="90120" name="Rectangle 8"/>
          <p:cNvSpPr>
            <a:spLocks noChangeArrowheads="1"/>
          </p:cNvSpPr>
          <p:nvPr/>
        </p:nvSpPr>
        <p:spPr bwMode="auto">
          <a:xfrm>
            <a:off x="2339434" y="2853014"/>
            <a:ext cx="649287" cy="249237"/>
          </a:xfrm>
          <a:prstGeom prst="rect">
            <a:avLst/>
          </a:prstGeom>
          <a:noFill/>
          <a:ln w="9525">
            <a:noFill/>
            <a:miter lim="800000"/>
            <a:headEnd/>
            <a:tailEnd/>
          </a:ln>
        </p:spPr>
        <p:txBody>
          <a:bodyPr/>
          <a:lstStyle/>
          <a:p>
            <a:endParaRPr lang="en-US"/>
          </a:p>
        </p:txBody>
      </p:sp>
      <p:sp>
        <p:nvSpPr>
          <p:cNvPr id="90121" name="Rectangle 9"/>
          <p:cNvSpPr>
            <a:spLocks noChangeArrowheads="1"/>
          </p:cNvSpPr>
          <p:nvPr/>
        </p:nvSpPr>
        <p:spPr bwMode="auto">
          <a:xfrm>
            <a:off x="2331496" y="3864251"/>
            <a:ext cx="3617913" cy="733425"/>
          </a:xfrm>
          <a:prstGeom prst="rect">
            <a:avLst/>
          </a:prstGeom>
          <a:noFill/>
          <a:ln w="9525">
            <a:noFill/>
            <a:miter lim="800000"/>
            <a:headEnd/>
            <a:tailEnd/>
          </a:ln>
        </p:spPr>
        <p:txBody>
          <a:bodyPr/>
          <a:lstStyle/>
          <a:p>
            <a:endParaRPr lang="en-US"/>
          </a:p>
        </p:txBody>
      </p:sp>
      <p:grpSp>
        <p:nvGrpSpPr>
          <p:cNvPr id="3" name="Group 10"/>
          <p:cNvGrpSpPr>
            <a:grpSpLocks/>
          </p:cNvGrpSpPr>
          <p:nvPr/>
        </p:nvGrpSpPr>
        <p:grpSpPr bwMode="auto">
          <a:xfrm>
            <a:off x="5366796" y="3253063"/>
            <a:ext cx="1444625" cy="1497012"/>
            <a:chOff x="2133" y="2160"/>
            <a:chExt cx="1031" cy="1025"/>
          </a:xfrm>
        </p:grpSpPr>
        <p:pic>
          <p:nvPicPr>
            <p:cNvPr id="90123" name="Picture 11"/>
            <p:cNvPicPr>
              <a:picLocks noChangeAspect="1" noChangeArrowheads="1"/>
            </p:cNvPicPr>
            <p:nvPr/>
          </p:nvPicPr>
          <p:blipFill>
            <a:blip r:embed="rId3" cstate="print"/>
            <a:srcRect/>
            <a:stretch>
              <a:fillRect/>
            </a:stretch>
          </p:blipFill>
          <p:spPr bwMode="auto">
            <a:xfrm>
              <a:off x="2133" y="2160"/>
              <a:ext cx="1031" cy="1001"/>
            </a:xfrm>
            <a:prstGeom prst="rect">
              <a:avLst/>
            </a:prstGeom>
            <a:noFill/>
            <a:ln w="9525">
              <a:noFill/>
              <a:miter lim="800000"/>
              <a:headEnd/>
              <a:tailEnd/>
            </a:ln>
          </p:spPr>
        </p:pic>
        <p:grpSp>
          <p:nvGrpSpPr>
            <p:cNvPr id="4" name="Group 12"/>
            <p:cNvGrpSpPr>
              <a:grpSpLocks noChangeAspect="1"/>
            </p:cNvGrpSpPr>
            <p:nvPr/>
          </p:nvGrpSpPr>
          <p:grpSpPr bwMode="auto">
            <a:xfrm>
              <a:off x="2934" y="2886"/>
              <a:ext cx="141" cy="106"/>
              <a:chOff x="3604" y="3201"/>
              <a:chExt cx="854" cy="834"/>
            </a:xfrm>
          </p:grpSpPr>
          <p:sp>
            <p:nvSpPr>
              <p:cNvPr id="90125" name="Arc 13"/>
              <p:cNvSpPr>
                <a:spLocks noChangeAspect="1"/>
              </p:cNvSpPr>
              <p:nvPr/>
            </p:nvSpPr>
            <p:spPr bwMode="auto">
              <a:xfrm>
                <a:off x="3842" y="3383"/>
                <a:ext cx="427" cy="508"/>
              </a:xfrm>
              <a:custGeom>
                <a:avLst/>
                <a:gdLst>
                  <a:gd name="G0" fmla="+- 21600 0 0"/>
                  <a:gd name="G1" fmla="+- 21600 0 0"/>
                  <a:gd name="G2" fmla="+- 21600 0 0"/>
                  <a:gd name="T0" fmla="*/ 0 w 21600"/>
                  <a:gd name="T1" fmla="*/ 21555 h 21600"/>
                  <a:gd name="T2" fmla="*/ 2155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55"/>
                    </a:moveTo>
                    <a:cubicBezTo>
                      <a:pt x="24" y="9662"/>
                      <a:pt x="9657" y="27"/>
                      <a:pt x="21550" y="0"/>
                    </a:cubicBezTo>
                  </a:path>
                  <a:path w="21600" h="21600" stroke="0" extrusionOk="0">
                    <a:moveTo>
                      <a:pt x="0" y="21555"/>
                    </a:moveTo>
                    <a:cubicBezTo>
                      <a:pt x="24" y="9662"/>
                      <a:pt x="9657" y="27"/>
                      <a:pt x="21550" y="0"/>
                    </a:cubicBezTo>
                    <a:lnTo>
                      <a:pt x="21600" y="21600"/>
                    </a:lnTo>
                    <a:close/>
                  </a:path>
                </a:pathLst>
              </a:custGeom>
              <a:noFill/>
              <a:ln w="19050" cap="rnd">
                <a:solidFill>
                  <a:srgbClr val="FF0033"/>
                </a:solidFill>
                <a:round/>
                <a:headEnd type="none" w="sm" len="sm"/>
                <a:tailEnd type="none" w="sm" len="sm"/>
              </a:ln>
              <a:effectLst/>
            </p:spPr>
            <p:txBody>
              <a:bodyPr wrap="none" anchor="ctr"/>
              <a:lstStyle/>
              <a:p>
                <a:endParaRPr lang="en-US"/>
              </a:p>
            </p:txBody>
          </p:sp>
          <p:sp>
            <p:nvSpPr>
              <p:cNvPr id="90126" name="Arc 14"/>
              <p:cNvSpPr>
                <a:spLocks noChangeAspect="1"/>
              </p:cNvSpPr>
              <p:nvPr/>
            </p:nvSpPr>
            <p:spPr bwMode="auto">
              <a:xfrm>
                <a:off x="4031" y="3527"/>
                <a:ext cx="427" cy="508"/>
              </a:xfrm>
              <a:custGeom>
                <a:avLst/>
                <a:gdLst>
                  <a:gd name="G0" fmla="+- 21600 0 0"/>
                  <a:gd name="G1" fmla="+- 21600 0 0"/>
                  <a:gd name="G2" fmla="+- 21600 0 0"/>
                  <a:gd name="T0" fmla="*/ 0 w 21600"/>
                  <a:gd name="T1" fmla="*/ 21555 h 21600"/>
                  <a:gd name="T2" fmla="*/ 2155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55"/>
                    </a:moveTo>
                    <a:cubicBezTo>
                      <a:pt x="24" y="9662"/>
                      <a:pt x="9657" y="27"/>
                      <a:pt x="21550" y="0"/>
                    </a:cubicBezTo>
                  </a:path>
                  <a:path w="21600" h="21600" stroke="0" extrusionOk="0">
                    <a:moveTo>
                      <a:pt x="0" y="21555"/>
                    </a:moveTo>
                    <a:cubicBezTo>
                      <a:pt x="24" y="9662"/>
                      <a:pt x="9657" y="27"/>
                      <a:pt x="21550" y="0"/>
                    </a:cubicBezTo>
                    <a:lnTo>
                      <a:pt x="21600" y="21600"/>
                    </a:lnTo>
                    <a:close/>
                  </a:path>
                </a:pathLst>
              </a:custGeom>
              <a:noFill/>
              <a:ln w="19050" cap="rnd">
                <a:solidFill>
                  <a:srgbClr val="FF0033"/>
                </a:solidFill>
                <a:round/>
                <a:headEnd type="none" w="sm" len="sm"/>
                <a:tailEnd type="none" w="sm" len="sm"/>
              </a:ln>
              <a:effectLst/>
            </p:spPr>
            <p:txBody>
              <a:bodyPr wrap="none" anchor="ctr"/>
              <a:lstStyle/>
              <a:p>
                <a:endParaRPr lang="en-US"/>
              </a:p>
            </p:txBody>
          </p:sp>
          <p:sp>
            <p:nvSpPr>
              <p:cNvPr id="90127" name="Arc 15"/>
              <p:cNvSpPr>
                <a:spLocks noChangeAspect="1"/>
              </p:cNvSpPr>
              <p:nvPr/>
            </p:nvSpPr>
            <p:spPr bwMode="auto">
              <a:xfrm>
                <a:off x="3604" y="3201"/>
                <a:ext cx="427" cy="508"/>
              </a:xfrm>
              <a:custGeom>
                <a:avLst/>
                <a:gdLst>
                  <a:gd name="G0" fmla="+- 21600 0 0"/>
                  <a:gd name="G1" fmla="+- 21600 0 0"/>
                  <a:gd name="G2" fmla="+- 21600 0 0"/>
                  <a:gd name="T0" fmla="*/ 0 w 21600"/>
                  <a:gd name="T1" fmla="*/ 21555 h 21600"/>
                  <a:gd name="T2" fmla="*/ 2155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55"/>
                    </a:moveTo>
                    <a:cubicBezTo>
                      <a:pt x="24" y="9662"/>
                      <a:pt x="9657" y="27"/>
                      <a:pt x="21550" y="0"/>
                    </a:cubicBezTo>
                  </a:path>
                  <a:path w="21600" h="21600" stroke="0" extrusionOk="0">
                    <a:moveTo>
                      <a:pt x="0" y="21555"/>
                    </a:moveTo>
                    <a:cubicBezTo>
                      <a:pt x="24" y="9662"/>
                      <a:pt x="9657" y="27"/>
                      <a:pt x="21550" y="0"/>
                    </a:cubicBezTo>
                    <a:lnTo>
                      <a:pt x="21600" y="21600"/>
                    </a:lnTo>
                    <a:close/>
                  </a:path>
                </a:pathLst>
              </a:custGeom>
              <a:noFill/>
              <a:ln w="19050" cap="rnd">
                <a:solidFill>
                  <a:srgbClr val="FF0033"/>
                </a:solidFill>
                <a:round/>
                <a:headEnd type="none" w="sm" len="sm"/>
                <a:tailEnd type="none" w="sm" len="sm"/>
              </a:ln>
              <a:effectLst/>
            </p:spPr>
            <p:txBody>
              <a:bodyPr wrap="none" anchor="ctr"/>
              <a:lstStyle/>
              <a:p>
                <a:endParaRPr lang="en-US"/>
              </a:p>
            </p:txBody>
          </p:sp>
        </p:grpSp>
        <p:graphicFrame>
          <p:nvGraphicFramePr>
            <p:cNvPr id="90128" name="Object 16">
              <a:hlinkClick r:id="" action="ppaction://ole?verb=0"/>
            </p:cNvPr>
            <p:cNvGraphicFramePr>
              <a:graphicFrameLocks noChangeAspect="1"/>
            </p:cNvGraphicFramePr>
            <p:nvPr/>
          </p:nvGraphicFramePr>
          <p:xfrm>
            <a:off x="2400" y="2880"/>
            <a:ext cx="336" cy="305"/>
          </p:xfrm>
          <a:graphic>
            <a:graphicData uri="http://schemas.openxmlformats.org/presentationml/2006/ole">
              <mc:AlternateContent xmlns:mc="http://schemas.openxmlformats.org/markup-compatibility/2006">
                <mc:Choice xmlns:v="urn:schemas-microsoft-com:vml" Requires="v">
                  <p:oleObj name="Clip" r:id="rId4" imgW="1931760" imgH="1614240" progId="">
                    <p:embed/>
                  </p:oleObj>
                </mc:Choice>
                <mc:Fallback>
                  <p:oleObj name="Clip" r:id="rId4" imgW="1931760" imgH="1614240" progId="">
                    <p:embed/>
                    <p:pic>
                      <p:nvPicPr>
                        <p:cNvPr id="90128" name="Object 16">
                          <a:hlinkClick r:id="" action="ppaction://ole?verb=0"/>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880"/>
                          <a:ext cx="336"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90129" name="Text Box 17"/>
          <p:cNvSpPr txBox="1">
            <a:spLocks noChangeArrowheads="1"/>
          </p:cNvSpPr>
          <p:nvPr/>
        </p:nvSpPr>
        <p:spPr bwMode="auto">
          <a:xfrm>
            <a:off x="1135315" y="1470025"/>
            <a:ext cx="1087437" cy="346075"/>
          </a:xfrm>
          <a:prstGeom prst="rect">
            <a:avLst/>
          </a:prstGeom>
          <a:solidFill>
            <a:srgbClr val="FFFF00"/>
          </a:solidFill>
          <a:ln w="9525">
            <a:solidFill>
              <a:srgbClr val="FF0066"/>
            </a:solidFill>
            <a:miter lim="800000"/>
            <a:headEnd/>
            <a:tailEnd/>
          </a:ln>
          <a:effectLst/>
        </p:spPr>
        <p:txBody>
          <a:bodyPr>
            <a:spAutoFit/>
          </a:bodyPr>
          <a:lstStyle/>
          <a:p>
            <a:pPr algn="ctr" eaLnBrk="0" hangingPunct="0"/>
            <a:r>
              <a:rPr lang="en-US" altLang="en-US" sz="1600" b="1" i="1" dirty="0">
                <a:solidFill>
                  <a:srgbClr val="CC0000"/>
                </a:solidFill>
                <a:ea typeface="Osaka" pitchFamily="1" charset="-128"/>
              </a:rPr>
              <a:t>Delivery</a:t>
            </a:r>
            <a:endParaRPr lang="en-US" altLang="en-US" sz="1400" b="1" i="1" u="sng" dirty="0">
              <a:solidFill>
                <a:srgbClr val="CC0000"/>
              </a:solidFill>
              <a:ea typeface="Osaka" pitchFamily="1" charset="-128"/>
            </a:endParaRPr>
          </a:p>
        </p:txBody>
      </p:sp>
      <p:pic>
        <p:nvPicPr>
          <p:cNvPr id="90130" name="Picture 18"/>
          <p:cNvPicPr>
            <a:picLocks noChangeArrowheads="1"/>
          </p:cNvPicPr>
          <p:nvPr/>
        </p:nvPicPr>
        <p:blipFill>
          <a:blip r:embed="rId6" cstate="print"/>
          <a:srcRect/>
          <a:stretch>
            <a:fillRect/>
          </a:stretch>
        </p:blipFill>
        <p:spPr bwMode="auto">
          <a:xfrm>
            <a:off x="5319171" y="1592539"/>
            <a:ext cx="1343025" cy="1481137"/>
          </a:xfrm>
          <a:prstGeom prst="rect">
            <a:avLst/>
          </a:prstGeom>
          <a:noFill/>
          <a:ln w="9525">
            <a:noFill/>
            <a:miter lim="800000"/>
            <a:headEnd/>
            <a:tailEnd/>
          </a:ln>
          <a:effectLst/>
        </p:spPr>
      </p:pic>
      <p:sp>
        <p:nvSpPr>
          <p:cNvPr id="90131" name="Rectangle 19"/>
          <p:cNvSpPr>
            <a:spLocks noChangeArrowheads="1"/>
          </p:cNvSpPr>
          <p:nvPr/>
        </p:nvSpPr>
        <p:spPr bwMode="auto">
          <a:xfrm>
            <a:off x="4290472" y="3683275"/>
            <a:ext cx="1076323" cy="523862"/>
          </a:xfrm>
          <a:prstGeom prst="rect">
            <a:avLst/>
          </a:prstGeom>
          <a:noFill/>
          <a:ln w="9525">
            <a:noFill/>
            <a:miter lim="800000"/>
            <a:headEnd/>
            <a:tailEnd/>
          </a:ln>
          <a:effectLst/>
        </p:spPr>
        <p:txBody>
          <a:bodyPr wrap="square" lIns="92075" tIns="46038" rIns="92075" bIns="46038">
            <a:spAutoFit/>
          </a:bodyPr>
          <a:lstStyle/>
          <a:p>
            <a:pPr eaLnBrk="0" hangingPunct="0"/>
            <a:r>
              <a:rPr lang="en-US" altLang="en-US" sz="1400" b="1" dirty="0">
                <a:ea typeface="Osaka" pitchFamily="1" charset="-128"/>
              </a:rPr>
              <a:t>Radiation Effects</a:t>
            </a:r>
            <a:endParaRPr lang="en-US" altLang="en-US" sz="1600" dirty="0">
              <a:ea typeface="Osaka" pitchFamily="1" charset="-128"/>
            </a:endParaRPr>
          </a:p>
        </p:txBody>
      </p:sp>
      <p:pic>
        <p:nvPicPr>
          <p:cNvPr id="90132" name="Picture 20"/>
          <p:cNvPicPr>
            <a:picLocks noChangeArrowheads="1"/>
          </p:cNvPicPr>
          <p:nvPr/>
        </p:nvPicPr>
        <p:blipFill>
          <a:blip r:embed="rId7" cstate="print"/>
          <a:srcRect/>
          <a:stretch>
            <a:fillRect/>
          </a:stretch>
        </p:blipFill>
        <p:spPr bwMode="auto">
          <a:xfrm>
            <a:off x="1952084" y="2668864"/>
            <a:ext cx="727075" cy="2663825"/>
          </a:xfrm>
          <a:prstGeom prst="rect">
            <a:avLst/>
          </a:prstGeom>
          <a:noFill/>
          <a:ln w="9525">
            <a:noFill/>
            <a:miter lim="800000"/>
            <a:headEnd/>
            <a:tailEnd/>
          </a:ln>
          <a:effectLst/>
        </p:spPr>
      </p:pic>
      <p:pic>
        <p:nvPicPr>
          <p:cNvPr id="90133" name="Picture 21"/>
          <p:cNvPicPr>
            <a:picLocks noChangeArrowheads="1"/>
          </p:cNvPicPr>
          <p:nvPr/>
        </p:nvPicPr>
        <p:blipFill>
          <a:blip r:embed="rId8" cstate="print"/>
          <a:srcRect/>
          <a:stretch>
            <a:fillRect/>
          </a:stretch>
        </p:blipFill>
        <p:spPr bwMode="auto">
          <a:xfrm>
            <a:off x="2634709" y="2118001"/>
            <a:ext cx="1328737" cy="1433513"/>
          </a:xfrm>
          <a:prstGeom prst="rect">
            <a:avLst/>
          </a:prstGeom>
          <a:noFill/>
          <a:ln w="9525">
            <a:noFill/>
            <a:miter lim="800000"/>
            <a:headEnd/>
            <a:tailEnd/>
          </a:ln>
          <a:effectLst/>
        </p:spPr>
      </p:pic>
      <p:pic>
        <p:nvPicPr>
          <p:cNvPr id="90134" name="Picture 22"/>
          <p:cNvPicPr>
            <a:picLocks noChangeArrowheads="1"/>
          </p:cNvPicPr>
          <p:nvPr/>
        </p:nvPicPr>
        <p:blipFill>
          <a:blip r:embed="rId9" cstate="print"/>
          <a:srcRect/>
          <a:stretch>
            <a:fillRect/>
          </a:stretch>
        </p:blipFill>
        <p:spPr bwMode="auto">
          <a:xfrm>
            <a:off x="4406359" y="1519514"/>
            <a:ext cx="784225" cy="1139825"/>
          </a:xfrm>
          <a:prstGeom prst="rect">
            <a:avLst/>
          </a:prstGeom>
          <a:noFill/>
          <a:ln w="9525">
            <a:noFill/>
            <a:miter lim="800000"/>
            <a:headEnd/>
            <a:tailEnd/>
          </a:ln>
          <a:effectLst/>
        </p:spPr>
      </p:pic>
      <p:sp>
        <p:nvSpPr>
          <p:cNvPr id="90135" name="Rectangle 23"/>
          <p:cNvSpPr>
            <a:spLocks noChangeArrowheads="1"/>
          </p:cNvSpPr>
          <p:nvPr/>
        </p:nvSpPr>
        <p:spPr bwMode="auto">
          <a:xfrm>
            <a:off x="2798221" y="3632475"/>
            <a:ext cx="1230313" cy="523862"/>
          </a:xfrm>
          <a:prstGeom prst="rect">
            <a:avLst/>
          </a:prstGeom>
          <a:noFill/>
          <a:ln w="9525">
            <a:noFill/>
            <a:miter lim="800000"/>
            <a:headEnd/>
            <a:tailEnd/>
          </a:ln>
          <a:effectLst/>
        </p:spPr>
        <p:txBody>
          <a:bodyPr lIns="92075" tIns="46038" rIns="92075" bIns="46038">
            <a:spAutoFit/>
          </a:bodyPr>
          <a:lstStyle/>
          <a:p>
            <a:pPr eaLnBrk="0" hangingPunct="0"/>
            <a:r>
              <a:rPr lang="en-US" altLang="en-US" sz="1400" b="1">
                <a:ea typeface="Osaka" pitchFamily="1" charset="-128"/>
              </a:rPr>
              <a:t>Staging shock</a:t>
            </a:r>
          </a:p>
        </p:txBody>
      </p:sp>
      <p:sp>
        <p:nvSpPr>
          <p:cNvPr id="90136" name="Rectangle 24"/>
          <p:cNvSpPr>
            <a:spLocks noChangeArrowheads="1"/>
          </p:cNvSpPr>
          <p:nvPr/>
        </p:nvSpPr>
        <p:spPr bwMode="auto">
          <a:xfrm>
            <a:off x="2648995" y="4561163"/>
            <a:ext cx="1106488" cy="523862"/>
          </a:xfrm>
          <a:prstGeom prst="rect">
            <a:avLst/>
          </a:prstGeom>
          <a:noFill/>
          <a:ln w="9525">
            <a:noFill/>
            <a:miter lim="800000"/>
            <a:headEnd/>
            <a:tailEnd/>
          </a:ln>
          <a:effectLst/>
        </p:spPr>
        <p:txBody>
          <a:bodyPr lIns="92075" tIns="46038" rIns="92075" bIns="46038">
            <a:spAutoFit/>
          </a:bodyPr>
          <a:lstStyle/>
          <a:p>
            <a:pPr eaLnBrk="0" hangingPunct="0"/>
            <a:r>
              <a:rPr lang="en-US" altLang="en-US" sz="1400" b="1">
                <a:ea typeface="Osaka" pitchFamily="1" charset="-128"/>
              </a:rPr>
              <a:t>Random</a:t>
            </a:r>
            <a:br>
              <a:rPr lang="en-US" altLang="en-US" sz="1400" b="1">
                <a:ea typeface="Osaka" pitchFamily="1" charset="-128"/>
              </a:rPr>
            </a:br>
            <a:r>
              <a:rPr lang="en-US" altLang="en-US" sz="1400" b="1">
                <a:ea typeface="Osaka" pitchFamily="1" charset="-128"/>
              </a:rPr>
              <a:t>vibration</a:t>
            </a:r>
            <a:endParaRPr lang="en-US" altLang="en-US" sz="1600">
              <a:ea typeface="Osaka" pitchFamily="1" charset="-128"/>
            </a:endParaRPr>
          </a:p>
        </p:txBody>
      </p:sp>
      <p:sp>
        <p:nvSpPr>
          <p:cNvPr id="90137" name="Rectangle 25"/>
          <p:cNvSpPr>
            <a:spLocks noChangeArrowheads="1"/>
          </p:cNvSpPr>
          <p:nvPr/>
        </p:nvSpPr>
        <p:spPr bwMode="auto">
          <a:xfrm>
            <a:off x="2798221" y="1100413"/>
            <a:ext cx="1549399" cy="954750"/>
          </a:xfrm>
          <a:prstGeom prst="rect">
            <a:avLst/>
          </a:prstGeom>
          <a:noFill/>
          <a:ln w="9525">
            <a:noFill/>
            <a:miter lim="800000"/>
            <a:headEnd/>
            <a:tailEnd/>
          </a:ln>
          <a:effectLst/>
        </p:spPr>
        <p:txBody>
          <a:bodyPr wrap="square" lIns="92075" tIns="46038" rIns="92075" bIns="46038">
            <a:spAutoFit/>
          </a:bodyPr>
          <a:lstStyle/>
          <a:p>
            <a:pPr algn="ctr" eaLnBrk="0" hangingPunct="0"/>
            <a:r>
              <a:rPr lang="en-US" altLang="en-US" sz="1400" b="1" dirty="0">
                <a:ea typeface="Osaka" pitchFamily="1" charset="-128"/>
              </a:rPr>
              <a:t>Separation shock/ Aerodynamic Heating</a:t>
            </a:r>
          </a:p>
        </p:txBody>
      </p:sp>
      <p:sp>
        <p:nvSpPr>
          <p:cNvPr id="90138" name="Text Box 26"/>
          <p:cNvSpPr txBox="1">
            <a:spLocks noChangeArrowheads="1"/>
          </p:cNvSpPr>
          <p:nvPr/>
        </p:nvSpPr>
        <p:spPr bwMode="auto">
          <a:xfrm>
            <a:off x="4188870" y="2937151"/>
            <a:ext cx="1328738" cy="314325"/>
          </a:xfrm>
          <a:prstGeom prst="rect">
            <a:avLst/>
          </a:prstGeom>
          <a:solidFill>
            <a:srgbClr val="FFFF00"/>
          </a:solidFill>
          <a:ln w="9525">
            <a:solidFill>
              <a:srgbClr val="FF0066"/>
            </a:solidFill>
            <a:miter lim="800000"/>
            <a:headEnd/>
            <a:tailEnd/>
          </a:ln>
          <a:effectLst/>
        </p:spPr>
        <p:txBody>
          <a:bodyPr>
            <a:spAutoFit/>
          </a:bodyPr>
          <a:lstStyle/>
          <a:p>
            <a:pPr algn="ctr" eaLnBrk="0" hangingPunct="0"/>
            <a:r>
              <a:rPr lang="en-US" altLang="en-US" sz="1400" b="1" i="1">
                <a:solidFill>
                  <a:srgbClr val="CC0000"/>
                </a:solidFill>
                <a:ea typeface="Osaka" pitchFamily="1" charset="-128"/>
              </a:rPr>
              <a:t>Survivability</a:t>
            </a:r>
            <a:endParaRPr lang="en-US" altLang="en-US" sz="1400" b="1" i="1" u="sng">
              <a:solidFill>
                <a:srgbClr val="CC0000"/>
              </a:solidFill>
              <a:ea typeface="Osaka" pitchFamily="1" charset="-128"/>
            </a:endParaRPr>
          </a:p>
        </p:txBody>
      </p:sp>
      <p:sp>
        <p:nvSpPr>
          <p:cNvPr id="90139" name="Rectangle 27"/>
          <p:cNvSpPr>
            <a:spLocks noGrp="1" noChangeArrowheads="1"/>
          </p:cNvSpPr>
          <p:nvPr>
            <p:ph type="title" idx="4294967295"/>
          </p:nvPr>
        </p:nvSpPr>
        <p:spPr>
          <a:xfrm>
            <a:off x="804862" y="148950"/>
            <a:ext cx="7920038" cy="762000"/>
          </a:xfrm>
          <a:ln/>
        </p:spPr>
        <p:txBody>
          <a:bodyPr/>
          <a:lstStyle/>
          <a:p>
            <a:r>
              <a:rPr lang="en-US" sz="2400" dirty="0"/>
              <a:t>The Nuclear Weapons program is the principal driver for Sandia’s Computational Simulation efforts</a:t>
            </a:r>
          </a:p>
        </p:txBody>
      </p:sp>
      <p:sp>
        <p:nvSpPr>
          <p:cNvPr id="90141" name="Text Box 29"/>
          <p:cNvSpPr txBox="1">
            <a:spLocks noChangeArrowheads="1"/>
          </p:cNvSpPr>
          <p:nvPr/>
        </p:nvSpPr>
        <p:spPr bwMode="auto">
          <a:xfrm>
            <a:off x="5633496" y="5172350"/>
            <a:ext cx="2062163" cy="527050"/>
          </a:xfrm>
          <a:prstGeom prst="rect">
            <a:avLst/>
          </a:prstGeom>
          <a:solidFill>
            <a:srgbClr val="FFFF00"/>
          </a:solidFill>
          <a:ln w="9525">
            <a:solidFill>
              <a:srgbClr val="FF0066"/>
            </a:solidFill>
            <a:miter lim="800000"/>
            <a:headEnd/>
            <a:tailEnd/>
          </a:ln>
          <a:effectLst/>
        </p:spPr>
        <p:txBody>
          <a:bodyPr>
            <a:spAutoFit/>
          </a:bodyPr>
          <a:lstStyle/>
          <a:p>
            <a:pPr algn="ctr" eaLnBrk="0" hangingPunct="0"/>
            <a:r>
              <a:rPr lang="en-US" altLang="en-US" sz="1400" b="1" i="1">
                <a:solidFill>
                  <a:srgbClr val="CC0000"/>
                </a:solidFill>
                <a:ea typeface="Osaka" pitchFamily="1" charset="-128"/>
              </a:rPr>
              <a:t>Assured Performance &amp; Manufacturing</a:t>
            </a:r>
            <a:endParaRPr lang="en-US" altLang="en-US" sz="1400" b="1">
              <a:ea typeface="Osaka" pitchFamily="1" charset="-128"/>
            </a:endParaRPr>
          </a:p>
        </p:txBody>
      </p:sp>
      <p:sp>
        <p:nvSpPr>
          <p:cNvPr id="90142" name="Rectangle 30"/>
          <p:cNvSpPr>
            <a:spLocks noChangeArrowheads="1"/>
          </p:cNvSpPr>
          <p:nvPr/>
        </p:nvSpPr>
        <p:spPr bwMode="auto">
          <a:xfrm>
            <a:off x="8976770" y="1178201"/>
            <a:ext cx="1335088" cy="271463"/>
          </a:xfrm>
          <a:prstGeom prst="rect">
            <a:avLst/>
          </a:prstGeom>
          <a:noFill/>
          <a:ln w="9525">
            <a:noFill/>
            <a:miter lim="800000"/>
            <a:headEnd/>
            <a:tailEnd/>
          </a:ln>
        </p:spPr>
        <p:txBody>
          <a:bodyPr/>
          <a:lstStyle/>
          <a:p>
            <a:endParaRPr lang="en-US"/>
          </a:p>
        </p:txBody>
      </p:sp>
      <p:sp>
        <p:nvSpPr>
          <p:cNvPr id="90143" name="Text Box 31"/>
          <p:cNvSpPr txBox="1">
            <a:spLocks noChangeArrowheads="1"/>
          </p:cNvSpPr>
          <p:nvPr/>
        </p:nvSpPr>
        <p:spPr bwMode="auto">
          <a:xfrm>
            <a:off x="7424195" y="1116289"/>
            <a:ext cx="2971800" cy="314325"/>
          </a:xfrm>
          <a:prstGeom prst="rect">
            <a:avLst/>
          </a:prstGeom>
          <a:solidFill>
            <a:srgbClr val="FFFF00"/>
          </a:solidFill>
          <a:ln w="9525">
            <a:solidFill>
              <a:srgbClr val="FF0066"/>
            </a:solidFill>
            <a:miter lim="800000"/>
            <a:headEnd/>
            <a:tailEnd/>
          </a:ln>
          <a:effectLst/>
        </p:spPr>
        <p:txBody>
          <a:bodyPr>
            <a:spAutoFit/>
          </a:bodyPr>
          <a:lstStyle/>
          <a:p>
            <a:pPr algn="ctr" eaLnBrk="0" hangingPunct="0"/>
            <a:r>
              <a:rPr lang="en-US" altLang="en-US" sz="1400" b="1" i="1">
                <a:solidFill>
                  <a:srgbClr val="CC0000"/>
                </a:solidFill>
                <a:ea typeface="Osaka" pitchFamily="1" charset="-128"/>
              </a:rPr>
              <a:t>Assured Safety and Security</a:t>
            </a:r>
            <a:endParaRPr lang="en-US" altLang="en-US" sz="1400" b="1">
              <a:ea typeface="Osaka" pitchFamily="1" charset="-128"/>
            </a:endParaRPr>
          </a:p>
        </p:txBody>
      </p:sp>
      <p:sp>
        <p:nvSpPr>
          <p:cNvPr id="90145" name="Rectangle 33"/>
          <p:cNvSpPr>
            <a:spLocks noChangeArrowheads="1"/>
          </p:cNvSpPr>
          <p:nvPr/>
        </p:nvSpPr>
        <p:spPr bwMode="auto">
          <a:xfrm>
            <a:off x="7613108" y="2635525"/>
            <a:ext cx="1444306" cy="215444"/>
          </a:xfrm>
          <a:prstGeom prst="rect">
            <a:avLst/>
          </a:prstGeom>
          <a:noFill/>
          <a:ln w="9525">
            <a:noFill/>
            <a:miter lim="800000"/>
            <a:headEnd/>
            <a:tailEnd/>
          </a:ln>
        </p:spPr>
        <p:txBody>
          <a:bodyPr wrap="none" lIns="0" tIns="0" rIns="0" bIns="0">
            <a:spAutoFit/>
          </a:bodyPr>
          <a:lstStyle/>
          <a:p>
            <a:pPr eaLnBrk="0" hangingPunct="0"/>
            <a:r>
              <a:rPr lang="en-US" altLang="en-US" sz="1400" b="1">
                <a:ea typeface="Osaka" pitchFamily="1" charset="-128"/>
              </a:rPr>
              <a:t>Mechanical Insult</a:t>
            </a:r>
            <a:endParaRPr lang="en-US" altLang="en-US" sz="1400">
              <a:ea typeface="Osaka" pitchFamily="1" charset="-128"/>
            </a:endParaRPr>
          </a:p>
        </p:txBody>
      </p:sp>
      <p:sp>
        <p:nvSpPr>
          <p:cNvPr id="90146" name="Rectangle 34"/>
          <p:cNvSpPr>
            <a:spLocks noChangeArrowheads="1"/>
          </p:cNvSpPr>
          <p:nvPr/>
        </p:nvSpPr>
        <p:spPr bwMode="auto">
          <a:xfrm>
            <a:off x="9287920" y="2635525"/>
            <a:ext cx="1215076" cy="215444"/>
          </a:xfrm>
          <a:prstGeom prst="rect">
            <a:avLst/>
          </a:prstGeom>
          <a:noFill/>
          <a:ln w="9525">
            <a:noFill/>
            <a:miter lim="800000"/>
            <a:headEnd/>
            <a:tailEnd/>
          </a:ln>
        </p:spPr>
        <p:txBody>
          <a:bodyPr wrap="none" lIns="0" tIns="0" rIns="0" bIns="0">
            <a:spAutoFit/>
          </a:bodyPr>
          <a:lstStyle/>
          <a:p>
            <a:pPr eaLnBrk="0" hangingPunct="0"/>
            <a:r>
              <a:rPr lang="en-US" altLang="en-US" sz="1400" b="1">
                <a:solidFill>
                  <a:srgbClr val="000000"/>
                </a:solidFill>
                <a:ea typeface="Osaka" pitchFamily="1" charset="-128"/>
              </a:rPr>
              <a:t>Thermal Insult</a:t>
            </a:r>
            <a:endParaRPr lang="en-US" altLang="en-US" sz="1400">
              <a:ea typeface="Osaka" pitchFamily="1" charset="-128"/>
            </a:endParaRPr>
          </a:p>
        </p:txBody>
      </p:sp>
      <p:pic>
        <p:nvPicPr>
          <p:cNvPr id="90147" name="Picture 35"/>
          <p:cNvPicPr>
            <a:picLocks noChangeAspect="1" noChangeArrowheads="1"/>
          </p:cNvPicPr>
          <p:nvPr/>
        </p:nvPicPr>
        <p:blipFill>
          <a:blip r:embed="rId10" cstate="print"/>
          <a:srcRect/>
          <a:stretch>
            <a:fillRect/>
          </a:stretch>
        </p:blipFill>
        <p:spPr bwMode="auto">
          <a:xfrm>
            <a:off x="9256170" y="1514751"/>
            <a:ext cx="1111250" cy="1050925"/>
          </a:xfrm>
          <a:prstGeom prst="rect">
            <a:avLst/>
          </a:prstGeom>
          <a:noFill/>
          <a:ln w="28575">
            <a:noFill/>
            <a:miter lim="800000"/>
            <a:headEnd/>
            <a:tailEnd/>
          </a:ln>
        </p:spPr>
      </p:pic>
      <p:pic>
        <p:nvPicPr>
          <p:cNvPr id="90148" name="Picture 36"/>
          <p:cNvPicPr>
            <a:picLocks noChangeAspect="1" noChangeArrowheads="1"/>
          </p:cNvPicPr>
          <p:nvPr/>
        </p:nvPicPr>
        <p:blipFill>
          <a:blip r:embed="rId11" cstate="print"/>
          <a:srcRect/>
          <a:stretch>
            <a:fillRect/>
          </a:stretch>
        </p:blipFill>
        <p:spPr bwMode="auto">
          <a:xfrm>
            <a:off x="7649621" y="2914925"/>
            <a:ext cx="1382713" cy="896938"/>
          </a:xfrm>
          <a:prstGeom prst="rect">
            <a:avLst/>
          </a:prstGeom>
          <a:noFill/>
          <a:ln w="28575">
            <a:noFill/>
            <a:miter lim="800000"/>
            <a:headEnd/>
            <a:tailEnd/>
          </a:ln>
        </p:spPr>
      </p:pic>
      <p:sp>
        <p:nvSpPr>
          <p:cNvPr id="90149" name="Rectangle 37"/>
          <p:cNvSpPr>
            <a:spLocks noChangeArrowheads="1"/>
          </p:cNvSpPr>
          <p:nvPr/>
        </p:nvSpPr>
        <p:spPr bwMode="auto">
          <a:xfrm>
            <a:off x="9121233" y="3219726"/>
            <a:ext cx="1479550" cy="430887"/>
          </a:xfrm>
          <a:prstGeom prst="rect">
            <a:avLst/>
          </a:prstGeom>
          <a:noFill/>
          <a:ln w="9525">
            <a:noFill/>
            <a:miter lim="800000"/>
            <a:headEnd/>
            <a:tailEnd/>
          </a:ln>
        </p:spPr>
        <p:txBody>
          <a:bodyPr lIns="0" tIns="0" rIns="0" bIns="0">
            <a:spAutoFit/>
          </a:bodyPr>
          <a:lstStyle/>
          <a:p>
            <a:pPr eaLnBrk="0" hangingPunct="0"/>
            <a:r>
              <a:rPr lang="en-US" altLang="en-US" sz="1400" b="1">
                <a:solidFill>
                  <a:srgbClr val="000000"/>
                </a:solidFill>
                <a:ea typeface="Osaka" pitchFamily="1" charset="-128"/>
              </a:rPr>
              <a:t>Electromagnetic Insult</a:t>
            </a:r>
            <a:endParaRPr lang="en-US" altLang="en-US" sz="1400">
              <a:ea typeface="Osaka" pitchFamily="1" charset="-128"/>
            </a:endParaRPr>
          </a:p>
        </p:txBody>
      </p:sp>
      <p:sp>
        <p:nvSpPr>
          <p:cNvPr id="90152" name="Rectangle 40"/>
          <p:cNvSpPr>
            <a:spLocks noChangeArrowheads="1"/>
          </p:cNvSpPr>
          <p:nvPr/>
        </p:nvSpPr>
        <p:spPr bwMode="auto">
          <a:xfrm>
            <a:off x="8871996" y="4216676"/>
            <a:ext cx="1204913" cy="430887"/>
          </a:xfrm>
          <a:prstGeom prst="rect">
            <a:avLst/>
          </a:prstGeom>
          <a:noFill/>
          <a:ln w="9525">
            <a:noFill/>
            <a:miter lim="800000"/>
            <a:headEnd/>
            <a:tailEnd/>
          </a:ln>
        </p:spPr>
        <p:txBody>
          <a:bodyPr lIns="0" tIns="0" rIns="0" bIns="0">
            <a:spAutoFit/>
          </a:bodyPr>
          <a:lstStyle/>
          <a:p>
            <a:pPr eaLnBrk="0" hangingPunct="0"/>
            <a:r>
              <a:rPr lang="en-US" altLang="en-US" sz="1400" b="1" dirty="0">
                <a:solidFill>
                  <a:srgbClr val="000000"/>
                </a:solidFill>
                <a:ea typeface="Osaka" pitchFamily="1" charset="-128"/>
              </a:rPr>
              <a:t>Security Components</a:t>
            </a:r>
            <a:endParaRPr lang="en-US" altLang="en-US" sz="1400" dirty="0">
              <a:ea typeface="Osaka" pitchFamily="1" charset="-128"/>
            </a:endParaRPr>
          </a:p>
        </p:txBody>
      </p:sp>
      <p:sp>
        <p:nvSpPr>
          <p:cNvPr id="90153" name="Rectangle 41"/>
          <p:cNvSpPr>
            <a:spLocks noChangeArrowheads="1"/>
          </p:cNvSpPr>
          <p:nvPr/>
        </p:nvSpPr>
        <p:spPr bwMode="auto">
          <a:xfrm>
            <a:off x="8087771" y="5445401"/>
            <a:ext cx="944563" cy="646331"/>
          </a:xfrm>
          <a:prstGeom prst="rect">
            <a:avLst/>
          </a:prstGeom>
          <a:noFill/>
          <a:ln w="9525">
            <a:noFill/>
            <a:miter lim="800000"/>
            <a:headEnd/>
            <a:tailEnd/>
          </a:ln>
        </p:spPr>
        <p:txBody>
          <a:bodyPr lIns="0" tIns="0" rIns="0" bIns="0">
            <a:spAutoFit/>
          </a:bodyPr>
          <a:lstStyle/>
          <a:p>
            <a:pPr algn="r" eaLnBrk="0" hangingPunct="0"/>
            <a:r>
              <a:rPr lang="en-US" altLang="en-US" sz="1400" b="1">
                <a:solidFill>
                  <a:srgbClr val="000000"/>
                </a:solidFill>
                <a:ea typeface="Osaka" pitchFamily="1" charset="-128"/>
              </a:rPr>
              <a:t>Safe &amp; Secure Transport</a:t>
            </a:r>
            <a:endParaRPr lang="en-US" altLang="en-US" sz="1400">
              <a:ea typeface="Osaka" pitchFamily="1" charset="-128"/>
            </a:endParaRPr>
          </a:p>
        </p:txBody>
      </p:sp>
      <p:pic>
        <p:nvPicPr>
          <p:cNvPr id="90154" name="Picture 42" descr="SGT_1"/>
          <p:cNvPicPr>
            <a:picLocks noChangeAspect="1" noChangeArrowheads="1"/>
          </p:cNvPicPr>
          <p:nvPr/>
        </p:nvPicPr>
        <p:blipFill>
          <a:blip r:embed="rId12" cstate="print"/>
          <a:srcRect/>
          <a:stretch>
            <a:fillRect/>
          </a:stretch>
        </p:blipFill>
        <p:spPr bwMode="auto">
          <a:xfrm>
            <a:off x="9114884" y="5316813"/>
            <a:ext cx="1512887" cy="963612"/>
          </a:xfrm>
          <a:prstGeom prst="rect">
            <a:avLst/>
          </a:prstGeom>
          <a:noFill/>
          <a:ln w="12700">
            <a:noFill/>
            <a:miter lim="800000"/>
            <a:headEnd/>
            <a:tailEnd/>
          </a:ln>
          <a:effectLst/>
        </p:spPr>
      </p:pic>
      <p:sp>
        <p:nvSpPr>
          <p:cNvPr id="90156" name="Rectangle 44"/>
          <p:cNvSpPr>
            <a:spLocks noChangeArrowheads="1"/>
          </p:cNvSpPr>
          <p:nvPr/>
        </p:nvSpPr>
        <p:spPr bwMode="auto">
          <a:xfrm>
            <a:off x="1736725" y="593725"/>
            <a:ext cx="8718550" cy="395288"/>
          </a:xfrm>
          <a:prstGeom prst="rect">
            <a:avLst/>
          </a:prstGeom>
          <a:noFill/>
          <a:ln w="28575">
            <a:noFill/>
            <a:miter lim="800000"/>
            <a:headEnd/>
            <a:tailEnd/>
          </a:ln>
          <a:effectLst/>
        </p:spPr>
        <p:txBody>
          <a:bodyPr wrap="none" anchor="ctr"/>
          <a:lstStyle/>
          <a:p>
            <a:endParaRPr lang="en-US"/>
          </a:p>
        </p:txBody>
      </p:sp>
      <p:pic>
        <p:nvPicPr>
          <p:cNvPr id="48" name="Picture 22" descr="w80-3-090602-30ft-exterior1-2ms"/>
          <p:cNvPicPr>
            <a:picLocks noChangeAspect="1" noChangeArrowheads="1"/>
          </p:cNvPicPr>
          <p:nvPr/>
        </p:nvPicPr>
        <p:blipFill>
          <a:blip r:embed="rId13"/>
          <a:srcRect l="15790" t="6464" r="3510" b="7361"/>
          <a:stretch>
            <a:fillRect/>
          </a:stretch>
        </p:blipFill>
        <p:spPr bwMode="auto">
          <a:xfrm>
            <a:off x="7728995" y="1625876"/>
            <a:ext cx="1054100" cy="915987"/>
          </a:xfrm>
          <a:prstGeom prst="rect">
            <a:avLst/>
          </a:prstGeom>
          <a:noFill/>
          <a:ln w="9525">
            <a:noFill/>
            <a:miter lim="800000"/>
            <a:headEnd/>
            <a:tailEnd/>
          </a:ln>
          <a:effectLst/>
        </p:spPr>
      </p:pic>
    </p:spTree>
    <p:extLst>
      <p:ext uri="{BB962C8B-B14F-4D97-AF65-F5344CB8AC3E}">
        <p14:creationId xmlns:p14="http://schemas.microsoft.com/office/powerpoint/2010/main" val="27395910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C12B-7E1C-09ED-75AC-E3409B5B78E5}"/>
              </a:ext>
            </a:extLst>
          </p:cNvPr>
          <p:cNvSpPr>
            <a:spLocks noGrp="1"/>
          </p:cNvSpPr>
          <p:nvPr>
            <p:ph type="title"/>
          </p:nvPr>
        </p:nvSpPr>
        <p:spPr/>
        <p:txBody>
          <a:bodyPr/>
          <a:lstStyle/>
          <a:p>
            <a:r>
              <a:rPr lang="en-US" dirty="0"/>
              <a:t>Modal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87B33-774A-0D1C-EECC-52B461832F33}"/>
                  </a:ext>
                </a:extLst>
              </p:cNvPr>
              <p:cNvSpPr>
                <a:spLocks noGrp="1"/>
              </p:cNvSpPr>
              <p:nvPr>
                <p:ph idx="1"/>
              </p:nvPr>
            </p:nvSpPr>
            <p:spPr>
              <a:xfrm>
                <a:off x="352326" y="1225691"/>
                <a:ext cx="5743674" cy="3184263"/>
              </a:xfrm>
            </p:spPr>
            <p:txBody>
              <a:bodyPr/>
              <a:lstStyle/>
              <a:p>
                <a:pPr marL="0" indent="0">
                  <a:buNone/>
                </a:pPr>
                <a:r>
                  <a:rPr lang="en-US" b="1" dirty="0"/>
                  <a:t>Structural dynamics FEM</a:t>
                </a:r>
              </a:p>
              <a:p>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𝑇</m:t>
                        </m:r>
                      </m:sup>
                    </m:sSup>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rPr>
                      <m:t>≥0</m:t>
                    </m:r>
                  </m:oMath>
                </a14:m>
                <a:endParaRPr lang="en-US" dirty="0"/>
              </a:p>
              <a:p>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𝑇</m:t>
                        </m:r>
                      </m:sup>
                    </m:sSup>
                    <m:r>
                      <a:rPr lang="en-US" b="0" i="1" smtClean="0">
                        <a:latin typeface="Cambria Math" panose="02040503050406030204" pitchFamily="18" charset="0"/>
                      </a:rPr>
                      <m:t>, </m:t>
                    </m:r>
                    <m:r>
                      <a:rPr lang="en-US" b="0" i="1" smtClean="0">
                        <a:latin typeface="Cambria Math" panose="02040503050406030204" pitchFamily="18" charset="0"/>
                      </a:rPr>
                      <m:t>𝑀</m:t>
                    </m:r>
                    <m:r>
                      <a:rPr lang="en-US" b="0" i="1" smtClean="0">
                        <a:latin typeface="Cambria Math" panose="02040503050406030204" pitchFamily="18" charset="0"/>
                      </a:rPr>
                      <m:t>&gt;0</m:t>
                    </m:r>
                  </m:oMath>
                </a14:m>
                <a:endParaRPr lang="en-US" dirty="0"/>
              </a:p>
              <a:p>
                <a:r>
                  <a:rPr lang="en-US" dirty="0"/>
                  <a:t>Both depend on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ℜ</m:t>
                        </m:r>
                      </m:e>
                      <m:sup>
                        <m:r>
                          <a:rPr lang="en-US" b="0" i="1" smtClean="0">
                            <a:latin typeface="Cambria Math" panose="02040503050406030204" pitchFamily="18" charset="0"/>
                          </a:rPr>
                          <m:t>𝑛</m:t>
                        </m:r>
                      </m:sup>
                    </m:sSup>
                  </m:oMath>
                </a14:m>
                <a:endParaRPr lang="en-US" dirty="0"/>
              </a:p>
              <a:p>
                <a:pPr marL="0" indent="0">
                  <a:buNone/>
                </a:pPr>
                <a:endParaRPr lang="en-US" dirty="0"/>
              </a:p>
              <a:p>
                <a:pPr marL="0" indent="0">
                  <a:buNone/>
                </a:pPr>
                <a:r>
                  <a:rPr lang="en-US" b="1" dirty="0"/>
                  <a:t>Eigenvalue problem (</a:t>
                </a:r>
                <a14:m>
                  <m:oMath xmlns:m="http://schemas.openxmlformats.org/officeDocument/2006/math">
                    <m:r>
                      <a:rPr lang="en-US" b="1" i="0" smtClean="0">
                        <a:latin typeface="Cambria Math" panose="02040503050406030204" pitchFamily="18" charset="0"/>
                      </a:rPr>
                      <m:t>𝐮</m:t>
                    </m:r>
                    <m:r>
                      <a:rPr lang="en-US" b="1" i="0" smtClean="0">
                        <a:latin typeface="Cambria Math" panose="02040503050406030204" pitchFamily="18" charset="0"/>
                      </a:rPr>
                      <m:t>,</m:t>
                    </m:r>
                    <m:r>
                      <a:rPr lang="en-US" b="1" i="1" smtClean="0">
                        <a:latin typeface="Cambria Math" panose="02040503050406030204" pitchFamily="18" charset="0"/>
                      </a:rPr>
                      <m:t>𝝀</m:t>
                    </m:r>
                  </m:oMath>
                </a14:m>
                <a:r>
                  <a:rPr lang="en-US" b="1" dirty="0"/>
                  <a:t> also depend on </a:t>
                </a:r>
                <a14:m>
                  <m:oMath xmlns:m="http://schemas.openxmlformats.org/officeDocument/2006/math">
                    <m:r>
                      <a:rPr lang="en-US" b="1" i="1" smtClean="0">
                        <a:latin typeface="Cambria Math" panose="02040503050406030204" pitchFamily="18" charset="0"/>
                      </a:rPr>
                      <m:t>𝒙</m:t>
                    </m:r>
                  </m:oMath>
                </a14:m>
                <a:r>
                  <a:rPr lang="en-US" b="1" dirty="0"/>
                  <a:t>)</a:t>
                </a:r>
                <a:endParaRPr lang="en-US" b="1"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𝐾</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r>
                      <a:rPr lang="en-US" b="0" i="1" smtClean="0">
                        <a:latin typeface="Cambria Math" panose="02040503050406030204" pitchFamily="18" charset="0"/>
                      </a:rPr>
                      <m:t>𝑀</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oMath>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D6E87B33-774A-0D1C-EECC-52B461832F33}"/>
                  </a:ext>
                </a:extLst>
              </p:cNvPr>
              <p:cNvSpPr>
                <a:spLocks noGrp="1" noRot="1" noChangeAspect="1" noMove="1" noResize="1" noEditPoints="1" noAdjustHandles="1" noChangeArrowheads="1" noChangeShapeType="1" noTextEdit="1"/>
              </p:cNvSpPr>
              <p:nvPr>
                <p:ph idx="1"/>
              </p:nvPr>
            </p:nvSpPr>
            <p:spPr>
              <a:xfrm>
                <a:off x="352326" y="1225691"/>
                <a:ext cx="5743674" cy="3184263"/>
              </a:xfrm>
              <a:blipFill>
                <a:blip r:embed="rId3"/>
                <a:stretch>
                  <a:fillRect l="-2643" t="-23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6C47761-1AF2-A653-ED47-FA192E4B7A55}"/>
              </a:ext>
            </a:extLst>
          </p:cNvPr>
          <p:cNvSpPr>
            <a:spLocks noGrp="1"/>
          </p:cNvSpPr>
          <p:nvPr>
            <p:ph type="sldNum" sz="quarter" idx="4"/>
          </p:nvPr>
        </p:nvSpPr>
        <p:spPr/>
        <p:txBody>
          <a:bodyPr/>
          <a:lstStyle/>
          <a:p>
            <a:fld id="{6FB6B91F-BB11-E946-B7F6-1372EDB8DEC1}" type="slidenum">
              <a:rPr lang="en-US" smtClean="0"/>
              <a:pPr/>
              <a:t>5</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3B53C55-01FF-9FB9-9772-59665D1DD1C4}"/>
                  </a:ext>
                </a:extLst>
              </p:cNvPr>
              <p:cNvSpPr txBox="1">
                <a:spLocks/>
              </p:cNvSpPr>
              <p:nvPr/>
            </p:nvSpPr>
            <p:spPr>
              <a:xfrm>
                <a:off x="6205389" y="1237969"/>
                <a:ext cx="5743674" cy="504981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Differentiability</a:t>
                </a:r>
              </a:p>
              <a:p>
                <a:r>
                  <a:rPr lang="en-US" dirty="0"/>
                  <a:t>If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𝑀</m:t>
                    </m:r>
                  </m:oMath>
                </a14:m>
                <a:r>
                  <a:rPr lang="en-US" dirty="0"/>
                  <a:t> are differentiable with respect to </a:t>
                </a:r>
                <a14:m>
                  <m:oMath xmlns:m="http://schemas.openxmlformats.org/officeDocument/2006/math">
                    <m:r>
                      <a:rPr lang="en-US" b="0" i="1" smtClean="0">
                        <a:latin typeface="Cambria Math" panose="02040503050406030204" pitchFamily="18" charset="0"/>
                      </a:rPr>
                      <m:t>𝑥</m:t>
                    </m:r>
                  </m:oMath>
                </a14:m>
                <a:r>
                  <a:rPr lang="en-US" dirty="0"/>
                  <a:t>, and </a:t>
                </a:r>
                <a14:m>
                  <m:oMath xmlns:m="http://schemas.openxmlformats.org/officeDocument/2006/math">
                    <m:r>
                      <a:rPr lang="en-US" b="0" i="1" smtClean="0">
                        <a:latin typeface="Cambria Math" panose="02040503050406030204" pitchFamily="18" charset="0"/>
                      </a:rPr>
                      <m:t>𝜆</m:t>
                    </m:r>
                  </m:oMath>
                </a14:m>
                <a:r>
                  <a:rPr lang="en-US" dirty="0"/>
                  <a:t> is simple, then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𝜆</m:t>
                    </m:r>
                  </m:oMath>
                </a14:m>
                <a:r>
                  <a:rPr lang="en-US" dirty="0"/>
                  <a:t> are also differentiable.</a:t>
                </a:r>
              </a:p>
              <a:p>
                <a:r>
                  <a:rPr lang="en-US" dirty="0"/>
                  <a:t>If </a:t>
                </a:r>
                <a14:m>
                  <m:oMath xmlns:m="http://schemas.openxmlformats.org/officeDocument/2006/math">
                    <m:r>
                      <a:rPr lang="en-US" b="0" i="1" smtClean="0">
                        <a:latin typeface="Cambria Math" panose="02040503050406030204" pitchFamily="18" charset="0"/>
                      </a:rPr>
                      <m:t>𝜆</m:t>
                    </m:r>
                  </m:oMath>
                </a14:m>
                <a:r>
                  <a:rPr lang="en-US" dirty="0"/>
                  <a:t> is repeated,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𝜆</m:t>
                    </m:r>
                  </m:oMath>
                </a14:m>
                <a:r>
                  <a:rPr lang="en-US" dirty="0"/>
                  <a:t> may not even be continuous. Example: </a:t>
                </a:r>
              </a:p>
              <a:p>
                <a:pPr marL="457200" lvl="1" indent="0">
                  <a:buNone/>
                </a:pPr>
                <a14:m>
                  <m:oMath xmlns:m="http://schemas.openxmlformats.org/officeDocument/2006/math">
                    <m:d>
                      <m:dPr>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𝑥</m:t>
                              </m:r>
                            </m:e>
                          </m:mr>
                          <m:mr>
                            <m:e>
                              <m:r>
                                <a:rPr lang="en-US" b="0" i="1" smtClean="0">
                                  <a:latin typeface="Cambria Math" panose="02040503050406030204" pitchFamily="18" charset="0"/>
                                </a:rPr>
                                <m:t>𝑥</m:t>
                              </m:r>
                            </m:e>
                            <m:e>
                              <m:r>
                                <a:rPr lang="en-US" b="0" i="1" smtClean="0">
                                  <a:latin typeface="Cambria Math" panose="02040503050406030204" pitchFamily="18" charset="0"/>
                                </a:rPr>
                                <m:t>1</m:t>
                              </m:r>
                            </m:e>
                          </m:mr>
                        </m:m>
                      </m:e>
                    </m:d>
                  </m:oMath>
                </a14:m>
                <a:r>
                  <a:rPr lang="en-US" dirty="0"/>
                  <a:t> 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m:t>
                    </m:r>
                  </m:oMath>
                </a14:m>
                <a:endParaRPr lang="en-US" dirty="0"/>
              </a:p>
              <a:p>
                <a:r>
                  <a:rPr lang="en-US" dirty="0"/>
                  <a:t>The “adjacent” basis can be calculated if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𝑀</m:t>
                    </m:r>
                  </m:oMath>
                </a14:m>
                <a:r>
                  <a:rPr lang="en-US" dirty="0"/>
                  <a:t> are analytic. Gets a bit technical.</a:t>
                </a:r>
              </a:p>
              <a:p>
                <a:pPr marL="0" indent="0">
                  <a:buNone/>
                </a:pPr>
                <a:endParaRPr lang="en-US" b="1" dirty="0"/>
              </a:p>
              <a:p>
                <a:pPr marL="0" indent="0">
                  <a:buNone/>
                </a:pPr>
                <a:r>
                  <a:rPr lang="en-US" b="1" dirty="0"/>
                  <a:t>Mode Tracking</a:t>
                </a:r>
              </a:p>
              <a:p>
                <a:r>
                  <a:rPr lang="en-US" dirty="0"/>
                  <a:t>Identification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r>
                  <a:rPr lang="en-US" dirty="0"/>
                  <a:t>Identification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with measured mode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𝑗</m:t>
                        </m:r>
                      </m:sub>
                    </m:sSub>
                  </m:oMath>
                </a14:m>
                <a:endParaRPr lang="en-US" b="0" dirty="0"/>
              </a:p>
              <a:p>
                <a:r>
                  <a:rPr lang="en-US" dirty="0"/>
                  <a:t>Measurements not available everywhere</a:t>
                </a:r>
              </a:p>
            </p:txBody>
          </p:sp>
        </mc:Choice>
        <mc:Fallback xmlns="">
          <p:sp>
            <p:nvSpPr>
              <p:cNvPr id="6" name="Content Placeholder 2">
                <a:extLst>
                  <a:ext uri="{FF2B5EF4-FFF2-40B4-BE49-F238E27FC236}">
                    <a16:creationId xmlns:a16="http://schemas.microsoft.com/office/drawing/2014/main" id="{13B53C55-01FF-9FB9-9772-59665D1DD1C4}"/>
                  </a:ext>
                </a:extLst>
              </p:cNvPr>
              <p:cNvSpPr txBox="1">
                <a:spLocks noRot="1" noChangeAspect="1" noMove="1" noResize="1" noEditPoints="1" noAdjustHandles="1" noChangeArrowheads="1" noChangeShapeType="1" noTextEdit="1"/>
              </p:cNvSpPr>
              <p:nvPr/>
            </p:nvSpPr>
            <p:spPr>
              <a:xfrm>
                <a:off x="6205389" y="1237969"/>
                <a:ext cx="5743674" cy="5049811"/>
              </a:xfrm>
              <a:prstGeom prst="rect">
                <a:avLst/>
              </a:prstGeom>
              <a:blipFill>
                <a:blip r:embed="rId4"/>
                <a:stretch>
                  <a:fillRect l="-2649" t="-2010" r="-2649" b="-125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D771BEF9-DF52-7E76-3F1E-A5FBCE851835}"/>
              </a:ext>
            </a:extLst>
          </p:cNvPr>
          <p:cNvPicPr>
            <a:picLocks noChangeAspect="1"/>
          </p:cNvPicPr>
          <p:nvPr/>
        </p:nvPicPr>
        <p:blipFill>
          <a:blip r:embed="rId5"/>
          <a:stretch>
            <a:fillRect/>
          </a:stretch>
        </p:blipFill>
        <p:spPr>
          <a:xfrm>
            <a:off x="727302" y="4244967"/>
            <a:ext cx="4183788" cy="2375007"/>
          </a:xfrm>
          <a:prstGeom prst="rect">
            <a:avLst/>
          </a:prstGeom>
        </p:spPr>
      </p:pic>
      <p:sp>
        <p:nvSpPr>
          <p:cNvPr id="15" name="TextBox 14">
            <a:extLst>
              <a:ext uri="{FF2B5EF4-FFF2-40B4-BE49-F238E27FC236}">
                <a16:creationId xmlns:a16="http://schemas.microsoft.com/office/drawing/2014/main" id="{B709C14D-8454-4027-DF3B-745F21F8CAD6}"/>
              </a:ext>
            </a:extLst>
          </p:cNvPr>
          <p:cNvSpPr txBox="1"/>
          <p:nvPr/>
        </p:nvSpPr>
        <p:spPr>
          <a:xfrm>
            <a:off x="2210766" y="6581001"/>
            <a:ext cx="2164464" cy="276999"/>
          </a:xfrm>
          <a:prstGeom prst="rect">
            <a:avLst/>
          </a:prstGeom>
          <a:noFill/>
        </p:spPr>
        <p:txBody>
          <a:bodyPr wrap="square" rtlCol="0">
            <a:spAutoFit/>
          </a:bodyPr>
          <a:lstStyle/>
          <a:p>
            <a:pPr algn="l">
              <a:spcBef>
                <a:spcPts val="1000"/>
              </a:spcBef>
              <a:spcAft>
                <a:spcPts val="600"/>
              </a:spcAft>
            </a:pPr>
            <a:r>
              <a:rPr lang="en-US" sz="1200" dirty="0"/>
              <a:t>Figure from Ruiz et al., 2017</a:t>
            </a:r>
          </a:p>
        </p:txBody>
      </p:sp>
    </p:spTree>
    <p:extLst>
      <p:ext uri="{BB962C8B-B14F-4D97-AF65-F5344CB8AC3E}">
        <p14:creationId xmlns:p14="http://schemas.microsoft.com/office/powerpoint/2010/main" val="178781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A437-9960-6ACD-6A35-5FF099CEA89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3EF793A-E8D9-BEF2-971A-1CD969BD0FBD}"/>
                  </a:ext>
                </a:extLst>
              </p:cNvPr>
              <p:cNvSpPr>
                <a:spLocks noGrp="1"/>
              </p:cNvSpPr>
              <p:nvPr>
                <p:ph type="title"/>
              </p:nvPr>
            </p:nvSpPr>
            <p:spPr/>
            <p:txBody>
              <a:bodyPr/>
              <a:lstStyle/>
              <a:p>
                <a:r>
                  <a:rPr lang="en-US" dirty="0"/>
                  <a:t>Adjoint formulation (</a:t>
                </a:r>
                <a14:m>
                  <m:oMath xmlns:m="http://schemas.openxmlformats.org/officeDocument/2006/math">
                    <m:r>
                      <a:rPr lang="en-US" b="0" i="1" smtClean="0">
                        <a:latin typeface="Cambria Math" panose="02040503050406030204" pitchFamily="18" charset="0"/>
                      </a:rPr>
                      <m:t>𝜆</m:t>
                    </m:r>
                  </m:oMath>
                </a14:m>
                <a:r>
                  <a:rPr lang="en-US" dirty="0"/>
                  <a:t> simple)</a:t>
                </a:r>
              </a:p>
            </p:txBody>
          </p:sp>
        </mc:Choice>
        <mc:Fallback xmlns="">
          <p:sp>
            <p:nvSpPr>
              <p:cNvPr id="2" name="Title 1">
                <a:extLst>
                  <a:ext uri="{FF2B5EF4-FFF2-40B4-BE49-F238E27FC236}">
                    <a16:creationId xmlns:a16="http://schemas.microsoft.com/office/drawing/2014/main" id="{E3EF793A-E8D9-BEF2-971A-1CD969BD0FBD}"/>
                  </a:ext>
                </a:extLst>
              </p:cNvPr>
              <p:cNvSpPr>
                <a:spLocks noGrp="1" noRot="1" noChangeAspect="1" noMove="1" noResize="1" noEditPoints="1" noAdjustHandles="1" noChangeArrowheads="1" noChangeShapeType="1" noTextEdit="1"/>
              </p:cNvSpPr>
              <p:nvPr>
                <p:ph type="title"/>
              </p:nvPr>
            </p:nvSpPr>
            <p:spPr>
              <a:blipFill>
                <a:blip r:embed="rId3"/>
                <a:stretch>
                  <a:fillRect l="-2109" b="-111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8FD67DA-5F46-90DC-B839-0850780796EE}"/>
              </a:ext>
            </a:extLst>
          </p:cNvPr>
          <p:cNvSpPr>
            <a:spLocks noGrp="1"/>
          </p:cNvSpPr>
          <p:nvPr>
            <p:ph type="sldNum" sz="quarter" idx="4"/>
          </p:nvPr>
        </p:nvSpPr>
        <p:spPr/>
        <p:txBody>
          <a:bodyPr/>
          <a:lstStyle/>
          <a:p>
            <a:fld id="{6FB6B91F-BB11-E946-B7F6-1372EDB8DEC1}" type="slidenum">
              <a:rPr lang="en-US" smtClean="0"/>
              <a:pPr/>
              <a:t>6</a:t>
            </a:fld>
            <a:endParaRPr lang="en-US"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7DE4490-17B8-9F5E-7330-14B37B6B8E8E}"/>
                  </a:ext>
                </a:extLst>
              </p:cNvPr>
              <p:cNvSpPr>
                <a:spLocks noGrp="1"/>
              </p:cNvSpPr>
              <p:nvPr>
                <p:ph idx="1"/>
              </p:nvPr>
            </p:nvSpPr>
            <p:spPr>
              <a:xfrm>
                <a:off x="352326" y="1225691"/>
                <a:ext cx="6141071" cy="5256131"/>
              </a:xfrm>
            </p:spPr>
            <p:txBody>
              <a:bodyPr>
                <a:normAutofit/>
              </a:bodyPr>
              <a:lstStyle/>
              <a:p>
                <a:pPr marL="0" indent="0">
                  <a:buNone/>
                </a:pPr>
                <a:r>
                  <a:rPr lang="en-US" b="1" dirty="0"/>
                  <a:t>Eigenvalue problem and mass normalization </a:t>
                </a:r>
              </a:p>
              <a:p>
                <a:pPr marL="0" indent="0">
                  <a:buNone/>
                </a:pPr>
                <a14:m>
                  <m:oMath xmlns:m="http://schemas.openxmlformats.org/officeDocument/2006/math">
                    <m:r>
                      <a:rPr lang="en-US" b="0" i="1" smtClean="0">
                        <a:latin typeface="Cambria Math" panose="02040503050406030204" pitchFamily="18" charset="0"/>
                      </a:rPr>
                      <m:t>𝐾𝑢</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𝑀𝑢</m:t>
                    </m:r>
                  </m:oMath>
                </a14:m>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𝑇</m:t>
                        </m:r>
                      </m:sup>
                    </m:sSup>
                    <m:r>
                      <a:rPr lang="en-US" b="0" i="1" smtClean="0">
                        <a:latin typeface="Cambria Math" panose="02040503050406030204" pitchFamily="18" charset="0"/>
                      </a:rPr>
                      <m:t>𝑀𝑢</m:t>
                    </m:r>
                    <m:r>
                      <a:rPr lang="en-US" b="0" i="1" smtClean="0">
                        <a:latin typeface="Cambria Math" panose="02040503050406030204" pitchFamily="18" charset="0"/>
                      </a:rPr>
                      <m:t>=1</m:t>
                    </m:r>
                  </m:oMath>
                </a14:m>
                <a:endParaRPr lang="en-US" b="0" dirty="0"/>
              </a:p>
              <a:p>
                <a:pPr marL="0" indent="0">
                  <a:buNone/>
                </a:pPr>
                <a:endParaRPr lang="en-US" dirty="0"/>
              </a:p>
              <a:p>
                <a:pPr marL="0" indent="0">
                  <a:buNone/>
                </a:pPr>
                <a:r>
                  <a:rPr lang="en-US" b="1" dirty="0"/>
                  <a:t>Sensitivity equation being rearranged:</a:t>
                </a:r>
              </a:p>
              <a:p>
                <a:pPr marL="457200" indent="-457200">
                  <a:buFont typeface="+mj-lt"/>
                  <a:buAutoNum type="arabicPeriod"/>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𝐾</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r>
                      <a:rPr lang="en-US" b="0" i="1" smtClean="0">
                        <a:latin typeface="Cambria Math" panose="02040503050406030204" pitchFamily="18" charset="0"/>
                      </a:rPr>
                      <m:t>𝑀𝑢</m:t>
                    </m:r>
                    <m:r>
                      <a:rPr lang="en-US" b="0" i="1" smtClean="0">
                        <a:latin typeface="Cambria Math" panose="02040503050406030204" pitchFamily="18" charset="0"/>
                      </a:rPr>
                      <m:t>+</m:t>
                    </m:r>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𝑀𝑢</m:t>
                    </m:r>
                    <m:r>
                      <a:rPr lang="en-US" b="0" i="1" smtClean="0">
                        <a:latin typeface="Cambria Math" panose="02040503050406030204" pitchFamily="18" charset="0"/>
                      </a:rPr>
                      <m:t>′</m:t>
                    </m:r>
                  </m:oMath>
                </a14:m>
                <a:endParaRPr lang="en-US" dirty="0"/>
              </a:p>
              <a:p>
                <a:pPr marL="457200" indent="-457200">
                  <a:buFont typeface="+mj-lt"/>
                  <a:buAutoNum type="arabicPeriod"/>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r>
                      <a:rPr lang="en-US" b="0" i="1" smtClean="0">
                        <a:latin typeface="Cambria Math" panose="02040503050406030204" pitchFamily="18" charset="0"/>
                      </a:rPr>
                      <m:t>𝑀𝑢</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𝑀</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e>
                    </m:d>
                    <m:r>
                      <a:rPr lang="en-US" b="0" i="1" smtClean="0">
                        <a:latin typeface="Cambria Math" panose="02040503050406030204" pitchFamily="18" charset="0"/>
                      </a:rPr>
                      <m:t>𝑢</m:t>
                    </m:r>
                  </m:oMath>
                </a14:m>
                <a:endParaRPr lang="en-US" dirty="0"/>
              </a:p>
              <a:p>
                <a:pPr marL="457200" indent="-457200">
                  <a:buFont typeface="+mj-lt"/>
                  <a:buAutoNum type="arabicPeriod"/>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e>
                    </m:d>
                    <m:r>
                      <a:rPr lang="en-US" b="0" i="1" smtClean="0">
                        <a:latin typeface="Cambria Math" panose="02040503050406030204" pitchFamily="18" charset="0"/>
                      </a:rPr>
                      <m:t>𝑢</m:t>
                    </m:r>
                  </m:oMath>
                </a14:m>
                <a:endParaRPr lang="en-US" dirty="0"/>
              </a:p>
              <a:p>
                <a:pPr marL="457200" indent="-457200">
                  <a:buFont typeface="+mj-lt"/>
                  <a:buAutoNum type="arabicPeriod"/>
                </a:pPr>
                <a:endParaRPr lang="en-US" dirty="0"/>
              </a:p>
              <a:p>
                <a:pPr marL="0" indent="0">
                  <a:buNone/>
                </a:pPr>
                <a:r>
                  <a:rPr lang="en-US" b="1" dirty="0"/>
                  <a:t>Objective function</a:t>
                </a:r>
              </a:p>
              <a:p>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dirty="0"/>
              </a:p>
              <a:p>
                <a:r>
                  <a:rPr lang="en-US" dirty="0"/>
                  <a:t>Singular adjoint solves</a:t>
                </a:r>
              </a:p>
              <a:p>
                <a:pPr marL="0" indent="0">
                  <a:buNone/>
                </a:pPr>
                <a:endParaRPr lang="en-US" dirty="0"/>
              </a:p>
            </p:txBody>
          </p:sp>
        </mc:Choice>
        <mc:Fallback xmlns="">
          <p:sp>
            <p:nvSpPr>
              <p:cNvPr id="9" name="Content Placeholder 8">
                <a:extLst>
                  <a:ext uri="{FF2B5EF4-FFF2-40B4-BE49-F238E27FC236}">
                    <a16:creationId xmlns:a16="http://schemas.microsoft.com/office/drawing/2014/main" id="{F7DE4490-17B8-9F5E-7330-14B37B6B8E8E}"/>
                  </a:ext>
                </a:extLst>
              </p:cNvPr>
              <p:cNvSpPr>
                <a:spLocks noGrp="1" noRot="1" noChangeAspect="1" noMove="1" noResize="1" noEditPoints="1" noAdjustHandles="1" noChangeArrowheads="1" noChangeShapeType="1" noTextEdit="1"/>
              </p:cNvSpPr>
              <p:nvPr>
                <p:ph idx="1"/>
              </p:nvPr>
            </p:nvSpPr>
            <p:spPr>
              <a:xfrm>
                <a:off x="352326" y="1225691"/>
                <a:ext cx="6141071" cy="5256131"/>
              </a:xfrm>
              <a:blipFill>
                <a:blip r:embed="rId4"/>
                <a:stretch>
                  <a:fillRect l="-2474" t="-14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8">
                <a:extLst>
                  <a:ext uri="{FF2B5EF4-FFF2-40B4-BE49-F238E27FC236}">
                    <a16:creationId xmlns:a16="http://schemas.microsoft.com/office/drawing/2014/main" id="{138AA7C5-C8BD-3DBD-7213-BA6E8E50D4ED}"/>
                  </a:ext>
                </a:extLst>
              </p:cNvPr>
              <p:cNvSpPr txBox="1">
                <a:spLocks/>
              </p:cNvSpPr>
              <p:nvPr/>
            </p:nvSpPr>
            <p:spPr>
              <a:xfrm>
                <a:off x="6512689" y="1225690"/>
                <a:ext cx="5326986" cy="487416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Adjoint Equation:</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𝑀</m:t>
                                </m:r>
                              </m:e>
                              <m:e>
                                <m:r>
                                  <a:rPr lang="en-US" b="0" i="1" smtClean="0">
                                    <a:latin typeface="Cambria Math" panose="02040503050406030204" pitchFamily="18" charset="0"/>
                                  </a:rPr>
                                  <m:t>𝑀𝑢</m:t>
                                </m:r>
                              </m:e>
                            </m:mr>
                            <m:m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𝑀𝑢</m:t>
                                        </m:r>
                                      </m:e>
                                    </m:d>
                                  </m:e>
                                  <m:sup>
                                    <m:r>
                                      <a:rPr lang="en-US" b="0" i="1" smtClean="0">
                                        <a:latin typeface="Cambria Math" panose="02040503050406030204" pitchFamily="18" charset="0"/>
                                      </a:rPr>
                                      <m:t>𝑇</m:t>
                                    </m:r>
                                  </m:sup>
                                </m:sSup>
                              </m:e>
                              <m:e>
                                <m:r>
                                  <a:rPr lang="en-US" b="0" i="1" smtClean="0">
                                    <a:latin typeface="Cambria Math" panose="02040503050406030204" pitchFamily="18" charset="0"/>
                                  </a:rPr>
                                  <m:t>0</m:t>
                                </m:r>
                              </m:e>
                            </m:mr>
                          </m:m>
                        </m:e>
                      </m:d>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𝑤</m:t>
                                </m:r>
                              </m:e>
                            </m:mr>
                            <m:mr>
                              <m:e>
                                <m:r>
                                  <a:rPr lang="en-US" b="0" i="1" smtClean="0">
                                    <a:latin typeface="Cambria Math" panose="02040503050406030204" pitchFamily="18" charset="0"/>
                                  </a:rPr>
                                  <m:t>𝜂</m:t>
                                </m:r>
                              </m:e>
                            </m:mr>
                          </m:m>
                        </m:e>
                      </m:d>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𝐽</m:t>
                                    </m:r>
                                  </m:e>
                                  <m:sub>
                                    <m:r>
                                      <m:rPr>
                                        <m:brk m:alnAt="7"/>
                                      </m:rPr>
                                      <a:rPr lang="en-US" b="0" i="1" smtClean="0">
                                        <a:latin typeface="Cambria Math" panose="02040503050406030204" pitchFamily="18" charset="0"/>
                                      </a:rPr>
                                      <m:t>𝑢</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𝜆</m:t>
                                    </m:r>
                                  </m:sub>
                                </m:sSub>
                              </m:e>
                            </m:mr>
                          </m:m>
                        </m:e>
                      </m:d>
                    </m:oMath>
                  </m:oMathPara>
                </a14:m>
                <a:endParaRPr lang="en-US" dirty="0"/>
              </a:p>
              <a:p>
                <a:pPr marL="0" indent="0">
                  <a:buFont typeface="Arial" panose="020B0604020202020204" pitchFamily="34" charset="0"/>
                  <a:buNone/>
                </a:pPr>
                <a:endParaRPr lang="en-US" dirty="0"/>
              </a:p>
              <a:p>
                <a:pPr marL="0" indent="0">
                  <a:buNone/>
                </a:pPr>
                <a:r>
                  <a:rPr lang="en-US" b="1" dirty="0"/>
                  <a:t>Chain rule:</a:t>
                </a:r>
              </a:p>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panose="02040503050406030204" pitchFamily="18" charset="0"/>
                                          </a:rPr>
                                          <m:t>𝐽</m:t>
                                        </m:r>
                                      </m:e>
                                      <m:sub>
                                        <m:r>
                                          <m:rPr>
                                            <m:brk m:alnAt="7"/>
                                          </m:rPr>
                                          <a:rPr lang="en-US" i="1">
                                            <a:latin typeface="Cambria Math" panose="02040503050406030204" pitchFamily="18" charset="0"/>
                                          </a:rPr>
                                          <m:t>𝑢</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𝜆</m:t>
                                        </m:r>
                                      </m:sub>
                                    </m:sSub>
                                  </m:e>
                                </m:mr>
                              </m:m>
                            </m:e>
                          </m:d>
                        </m:e>
                        <m:sup>
                          <m:r>
                            <a:rPr lang="en-US" b="0" i="1" smtClean="0">
                              <a:latin typeface="Cambria Math" panose="02040503050406030204" pitchFamily="18" charset="0"/>
                            </a:rPr>
                            <m:t>𝑇</m:t>
                          </m:r>
                        </m:sup>
                      </m:sSup>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𝑢</m:t>
                                </m:r>
                                <m:r>
                                  <a:rPr lang="en-US" b="0" i="1" smtClean="0">
                                    <a:latin typeface="Cambria Math" panose="02040503050406030204" pitchFamily="18" charset="0"/>
                                  </a:rPr>
                                  <m:t>′</m:t>
                                </m:r>
                              </m:e>
                            </m:mr>
                            <m:mr>
                              <m:e>
                                <m:r>
                                  <a:rPr lang="en-US" b="0" i="1" smtClean="0">
                                    <a:latin typeface="Cambria Math" panose="02040503050406030204" pitchFamily="18" charset="0"/>
                                  </a:rPr>
                                  <m:t>𝜆</m:t>
                                </m:r>
                                <m:r>
                                  <a:rPr lang="en-US" b="0" i="1" smtClean="0">
                                    <a:latin typeface="Cambria Math" panose="02040503050406030204" pitchFamily="18" charset="0"/>
                                  </a:rPr>
                                  <m:t>′</m:t>
                                </m:r>
                              </m:e>
                            </m:mr>
                          </m:m>
                        </m:e>
                      </m:d>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panose="02040503050406030204" pitchFamily="18" charset="0"/>
                                          </a:rPr>
                                          <m:t>𝐽</m:t>
                                        </m:r>
                                      </m:e>
                                      <m:sub>
                                        <m:r>
                                          <m:rPr>
                                            <m:brk m:alnAt="7"/>
                                          </m:rPr>
                                          <a:rPr lang="en-US" i="1">
                                            <a:latin typeface="Cambria Math" panose="02040503050406030204" pitchFamily="18" charset="0"/>
                                          </a:rPr>
                                          <m:t>𝑢</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𝜆</m:t>
                                        </m:r>
                                      </m:sub>
                                    </m:sSub>
                                  </m:e>
                                </m:mr>
                              </m:m>
                            </m:e>
                          </m:d>
                        </m:e>
                        <m:sup>
                          <m:r>
                            <a:rPr lang="en-US" i="1">
                              <a:latin typeface="Cambria Math" panose="02040503050406030204" pitchFamily="18" charset="0"/>
                            </a:rPr>
                            <m:t>𝑇</m:t>
                          </m:r>
                        </m:sup>
                      </m:sSup>
                      <m:d>
                        <m:dPr>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𝑀</m:t>
                                </m:r>
                              </m:e>
                              <m:e>
                                <m:r>
                                  <a:rPr lang="en-US" b="0" i="1" smtClean="0">
                                    <a:latin typeface="Cambria Math" panose="02040503050406030204" pitchFamily="18" charset="0"/>
                                  </a:rPr>
                                  <m:t>−</m:t>
                                </m:r>
                                <m:r>
                                  <a:rPr lang="en-US" b="0" i="1" smtClean="0">
                                    <a:latin typeface="Cambria Math" panose="02040503050406030204" pitchFamily="18" charset="0"/>
                                  </a:rPr>
                                  <m:t>𝑀𝑢</m:t>
                                </m:r>
                              </m:e>
                            </m:mr>
                            <m:mr>
                              <m:e>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𝑀𝑢</m:t>
                                        </m:r>
                                      </m:e>
                                    </m:d>
                                  </m:e>
                                  <m:sup>
                                    <m:r>
                                      <a:rPr lang="en-US" b="0" i="1" smtClean="0">
                                        <a:latin typeface="Cambria Math" panose="02040503050406030204" pitchFamily="18" charset="0"/>
                                      </a:rPr>
                                      <m:t>𝑇</m:t>
                                    </m:r>
                                  </m:sup>
                                </m:sSup>
                              </m:e>
                              <m:e>
                                <m:r>
                                  <a:rPr lang="en-US" b="0" i="1" smtClean="0">
                                    <a:latin typeface="Cambria Math" panose="02040503050406030204" pitchFamily="18" charset="0"/>
                                  </a:rPr>
                                  <m:t>0</m:t>
                                </m:r>
                              </m:e>
                            </m:mr>
                          </m:m>
                        </m:e>
                      </m:d>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m:rPr>
                                            <m:brk m:alnAt="7"/>
                                          </m:rPr>
                                          <a:rPr lang="en-US" b="0" i="1" smtClean="0">
                                            <a:latin typeface="Cambria Math" panose="02040503050406030204" pitchFamily="18" charset="0"/>
                                          </a:rPr>
                                          <m:t>𝐾</m:t>
                                        </m:r>
                                      </m:e>
                                      <m:sup>
                                        <m:r>
                                          <a:rPr lang="en-US" b="0" i="1" smtClean="0">
                                            <a:latin typeface="Cambria Math" panose="02040503050406030204" pitchFamily="18" charset="0"/>
                                          </a:rPr>
                                          <m:t>′</m:t>
                                        </m:r>
                                      </m:sup>
                                    </m:sSup>
                                    <m:r>
                                      <m:rPr>
                                        <m:brk m:alnAt="7"/>
                                      </m:rPr>
                                      <a:rPr lang="en-US" b="0" i="1" smtClean="0">
                                        <a:latin typeface="Cambria Math" panose="02040503050406030204" pitchFamily="18" charset="0"/>
                                      </a:rPr>
                                      <m:t>−</m:t>
                                    </m:r>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e>
                                </m:d>
                                <m:r>
                                  <a:rPr lang="en-US" b="0" i="1" smtClean="0">
                                    <a:latin typeface="Cambria Math" panose="02040503050406030204" pitchFamily="18" charset="0"/>
                                  </a:rPr>
                                  <m:t>𝑢</m:t>
                                </m:r>
                              </m:e>
                            </m:mr>
                            <m:m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𝑇</m:t>
                                    </m:r>
                                  </m:sup>
                                </m:sSup>
                                <m:r>
                                  <a:rPr lang="en-US" b="0" i="1" smtClean="0">
                                    <a:latin typeface="Cambria Math" panose="02040503050406030204" pitchFamily="18" charset="0"/>
                                  </a:rPr>
                                  <m:t>𝑀𝑢</m:t>
                                </m:r>
                              </m:e>
                            </m:mr>
                          </m:m>
                        </m:e>
                      </m:d>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p>
                                  <m:sSupPr>
                                    <m:ctrlPr>
                                      <a:rPr lang="en-US" b="0" i="1" smtClean="0">
                                        <a:latin typeface="Cambria Math" panose="02040503050406030204" pitchFamily="18" charset="0"/>
                                      </a:rPr>
                                    </m:ctrlPr>
                                  </m:sSupPr>
                                  <m:e>
                                    <m:r>
                                      <m:rPr>
                                        <m:brk m:alnAt="7"/>
                                      </m:rPr>
                                      <a:rPr lang="en-US" b="0" i="1" smtClean="0">
                                        <a:latin typeface="Cambria Math" panose="02040503050406030204" pitchFamily="18" charset="0"/>
                                      </a:rPr>
                                      <m:t>𝑤</m:t>
                                    </m:r>
                                  </m:e>
                                  <m:sup>
                                    <m:r>
                                      <m:rPr>
                                        <m:brk m:alnAt="7"/>
                                      </m:rP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m:rPr>
                                            <m:brk m:alnAt="7"/>
                                          </m:rPr>
                                          <a:rPr lang="en-US" b="0" i="1" smtClean="0">
                                            <a:latin typeface="Cambria Math" panose="02040503050406030204" pitchFamily="18" charset="0"/>
                                          </a:rPr>
                                          <m:t>𝐾</m:t>
                                        </m:r>
                                      </m:e>
                                      <m:sup>
                                        <m:r>
                                          <a:rPr lang="en-US" b="0" i="1" smtClean="0">
                                            <a:latin typeface="Cambria Math" panose="02040503050406030204" pitchFamily="18" charset="0"/>
                                          </a:rPr>
                                          <m:t>′</m:t>
                                        </m:r>
                                      </m:sup>
                                    </m:sSup>
                                    <m:r>
                                      <m:rPr>
                                        <m:brk m:alnAt="7"/>
                                      </m:rPr>
                                      <a:rPr lang="en-US" b="0" i="1" smtClean="0">
                                        <a:latin typeface="Cambria Math" panose="02040503050406030204" pitchFamily="18" charset="0"/>
                                      </a:rPr>
                                      <m:t>−</m:t>
                                    </m:r>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e>
                                </m:d>
                                <m:r>
                                  <a:rPr lang="en-US" b="0" i="1" smtClean="0">
                                    <a:latin typeface="Cambria Math" panose="02040503050406030204" pitchFamily="18" charset="0"/>
                                  </a:rPr>
                                  <m:t>𝑢</m:t>
                                </m:r>
                              </m:e>
                            </m:mr>
                            <m:mr>
                              <m:e>
                                <m:f>
                                  <m:fPr>
                                    <m:ctrlPr>
                                      <a:rPr lang="en-US" b="0" i="1" smtClean="0">
                                        <a:latin typeface="Cambria Math" panose="02040503050406030204" pitchFamily="18" charset="0"/>
                                      </a:rPr>
                                    </m:ctrlPr>
                                  </m:fPr>
                                  <m:num>
                                    <m:r>
                                      <a:rPr lang="en-US" b="0" i="1" smtClean="0">
                                        <a:latin typeface="Cambria Math" panose="02040503050406030204" pitchFamily="18" charset="0"/>
                                      </a:rPr>
                                      <m:t>𝜂</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m:t>
                                    </m:r>
                                  </m:sup>
                                </m:sSup>
                                <m:r>
                                  <a:rPr lang="en-US" b="0" i="1" smtClean="0">
                                    <a:latin typeface="Cambria Math" panose="02040503050406030204" pitchFamily="18" charset="0"/>
                                  </a:rPr>
                                  <m:t>𝑢</m:t>
                                </m:r>
                              </m:e>
                            </m:mr>
                          </m:m>
                        </m:e>
                      </m:d>
                    </m:oMath>
                  </m:oMathPara>
                </a14:m>
                <a:endParaRPr lang="en-US" dirty="0"/>
              </a:p>
              <a:p>
                <a:pPr marL="0" indent="0">
                  <a:buFont typeface="Arial" panose="020B0604020202020204" pitchFamily="34" charset="0"/>
                  <a:buNone/>
                </a:pPr>
                <a:endParaRPr lang="en-US" dirty="0"/>
              </a:p>
            </p:txBody>
          </p:sp>
        </mc:Choice>
        <mc:Fallback xmlns="">
          <p:sp>
            <p:nvSpPr>
              <p:cNvPr id="10" name="Content Placeholder 8">
                <a:extLst>
                  <a:ext uri="{FF2B5EF4-FFF2-40B4-BE49-F238E27FC236}">
                    <a16:creationId xmlns:a16="http://schemas.microsoft.com/office/drawing/2014/main" id="{138AA7C5-C8BD-3DBD-7213-BA6E8E50D4ED}"/>
                  </a:ext>
                </a:extLst>
              </p:cNvPr>
              <p:cNvSpPr txBox="1">
                <a:spLocks noRot="1" noChangeAspect="1" noMove="1" noResize="1" noEditPoints="1" noAdjustHandles="1" noChangeArrowheads="1" noChangeShapeType="1" noTextEdit="1"/>
              </p:cNvSpPr>
              <p:nvPr/>
            </p:nvSpPr>
            <p:spPr>
              <a:xfrm>
                <a:off x="6512689" y="1225690"/>
                <a:ext cx="5326986" cy="4874168"/>
              </a:xfrm>
              <a:prstGeom prst="rect">
                <a:avLst/>
              </a:prstGeom>
              <a:blipFill>
                <a:blip r:embed="rId5"/>
                <a:stretch>
                  <a:fillRect l="-2850" t="-1558"/>
                </a:stretch>
              </a:blipFill>
            </p:spPr>
            <p:txBody>
              <a:bodyPr/>
              <a:lstStyle/>
              <a:p>
                <a:r>
                  <a:rPr lang="en-US">
                    <a:noFill/>
                  </a:rPr>
                  <a:t> </a:t>
                </a:r>
              </a:p>
            </p:txBody>
          </p:sp>
        </mc:Fallback>
      </mc:AlternateContent>
    </p:spTree>
    <p:extLst>
      <p:ext uri="{BB962C8B-B14F-4D97-AF65-F5344CB8AC3E}">
        <p14:creationId xmlns:p14="http://schemas.microsoft.com/office/powerpoint/2010/main" val="374787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6B7BB-6637-148F-0D3F-BA65B7F0B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077D9-E50E-3323-A1C9-B52F5E4C2AE3}"/>
              </a:ext>
            </a:extLst>
          </p:cNvPr>
          <p:cNvSpPr>
            <a:spLocks noGrp="1"/>
          </p:cNvSpPr>
          <p:nvPr>
            <p:ph type="title"/>
          </p:nvPr>
        </p:nvSpPr>
        <p:spPr>
          <a:xfrm>
            <a:off x="352327" y="238026"/>
            <a:ext cx="3062206" cy="676374"/>
          </a:xfrm>
        </p:spPr>
        <p:txBody>
          <a:bodyPr/>
          <a:lstStyle/>
          <a:p>
            <a:r>
              <a:rPr lang="en-US" dirty="0"/>
              <a:t>Modal Objectives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EACB74-714E-5BFD-D5F8-0467AC873DD6}"/>
                  </a:ext>
                </a:extLst>
              </p:cNvPr>
              <p:cNvSpPr>
                <a:spLocks noGrp="1"/>
              </p:cNvSpPr>
              <p:nvPr>
                <p:ph idx="1"/>
              </p:nvPr>
            </p:nvSpPr>
            <p:spPr>
              <a:xfrm>
                <a:off x="352326" y="1225691"/>
                <a:ext cx="5743674" cy="2674869"/>
              </a:xfrm>
            </p:spPr>
            <p:txBody>
              <a:bodyPr>
                <a:normAutofit fontScale="92500" lnSpcReduction="10000"/>
              </a:bodyPr>
              <a:lstStyle/>
              <a:p>
                <a:pPr marL="0" indent="0">
                  <a:buNone/>
                </a:pPr>
                <a:r>
                  <a:rPr lang="en-US" sz="2400" b="1" dirty="0"/>
                  <a:t>Matching Objective</a:t>
                </a:r>
                <a:endParaRPr lang="en-US" sz="2400" dirty="0"/>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𝐽</m:t>
                      </m:r>
                      <m:d>
                        <m:dPr>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𝑖</m:t>
                                  </m:r>
                                </m:sub>
                              </m:sSub>
                            </m:e>
                          </m:d>
                        </m:e>
                      </m:d>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min</m:t>
                                  </m:r>
                                </m:e>
                                <m:lim>
                                  <m:r>
                                    <a:rPr lang="en-US" sz="2400" i="1">
                                      <a:latin typeface="Cambria Math" panose="02040503050406030204" pitchFamily="18" charset="0"/>
                                    </a:rPr>
                                    <m:t>𝛼</m:t>
                                  </m:r>
                                </m:lim>
                              </m:limLow>
                            </m:fName>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𝛼</m:t>
                                          </m:r>
                                          <m:r>
                                            <a:rPr lang="en-US" sz="2400" i="1">
                                              <a:latin typeface="Cambria Math" panose="02040503050406030204" pitchFamily="18" charset="0"/>
                                            </a:rPr>
                                            <m:t>𝑢</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func>
                          <m:r>
                            <a:rPr lang="en-US" sz="2400" i="1">
                              <a:latin typeface="Cambria Math" panose="02040503050406030204" pitchFamily="18" charset="0"/>
                            </a:rPr>
                            <m:t>/</m:t>
                          </m:r>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m:oMathPara>
                </a14:m>
                <a:endParaRPr lang="en-US" sz="2400" dirty="0"/>
              </a:p>
              <a:p>
                <a:r>
                  <a:rPr lang="en-US" sz="2400" dirty="0"/>
                  <a:t>Least-squares over pair of subspaces</a:t>
                </a:r>
              </a:p>
              <a:p>
                <a:r>
                  <a:rPr lang="en-US" sz="2400" dirty="0"/>
                  <a:t>Explicitly requires tracking</a:t>
                </a:r>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72EACB74-714E-5BFD-D5F8-0467AC873DD6}"/>
                  </a:ext>
                </a:extLst>
              </p:cNvPr>
              <p:cNvSpPr>
                <a:spLocks noGrp="1" noRot="1" noChangeAspect="1" noMove="1" noResize="1" noEditPoints="1" noAdjustHandles="1" noChangeArrowheads="1" noChangeShapeType="1" noTextEdit="1"/>
              </p:cNvSpPr>
              <p:nvPr>
                <p:ph idx="1"/>
              </p:nvPr>
            </p:nvSpPr>
            <p:spPr>
              <a:xfrm>
                <a:off x="352326" y="1225691"/>
                <a:ext cx="5743674" cy="2674869"/>
              </a:xfrm>
              <a:blipFill>
                <a:blip r:embed="rId3"/>
                <a:stretch>
                  <a:fillRect l="-7930" t="-15566" b="-2358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699CC7-0D45-C65D-C719-4B2B637C9584}"/>
              </a:ext>
            </a:extLst>
          </p:cNvPr>
          <p:cNvSpPr>
            <a:spLocks noGrp="1"/>
          </p:cNvSpPr>
          <p:nvPr>
            <p:ph type="sldNum" sz="quarter" idx="4"/>
          </p:nvPr>
        </p:nvSpPr>
        <p:spPr/>
        <p:txBody>
          <a:bodyPr/>
          <a:lstStyle/>
          <a:p>
            <a:fld id="{6FB6B91F-BB11-E946-B7F6-1372EDB8DEC1}" type="slidenum">
              <a:rPr lang="en-US" smtClean="0"/>
              <a:pPr/>
              <a:t>7</a:t>
            </a:fld>
            <a:endParaRPr lang="en-US" dirty="0"/>
          </a:p>
        </p:txBody>
      </p:sp>
      <p:grpSp>
        <p:nvGrpSpPr>
          <p:cNvPr id="18" name="Group 17">
            <a:extLst>
              <a:ext uri="{FF2B5EF4-FFF2-40B4-BE49-F238E27FC236}">
                <a16:creationId xmlns:a16="http://schemas.microsoft.com/office/drawing/2014/main" id="{0E2CF0B6-4409-FEEF-D090-9342C368F710}"/>
              </a:ext>
            </a:extLst>
          </p:cNvPr>
          <p:cNvGrpSpPr/>
          <p:nvPr/>
        </p:nvGrpSpPr>
        <p:grpSpPr>
          <a:xfrm>
            <a:off x="751464" y="3900560"/>
            <a:ext cx="4907296" cy="2478192"/>
            <a:chOff x="6798830" y="1225691"/>
            <a:chExt cx="4907296" cy="2478192"/>
          </a:xfrm>
        </p:grpSpPr>
        <p:cxnSp>
          <p:nvCxnSpPr>
            <p:cNvPr id="7" name="Straight Arrow Connector 6">
              <a:extLst>
                <a:ext uri="{FF2B5EF4-FFF2-40B4-BE49-F238E27FC236}">
                  <a16:creationId xmlns:a16="http://schemas.microsoft.com/office/drawing/2014/main" id="{C2113EF6-5569-CE8F-895C-CA0128A01252}"/>
                </a:ext>
              </a:extLst>
            </p:cNvPr>
            <p:cNvCxnSpPr/>
            <p:nvPr/>
          </p:nvCxnSpPr>
          <p:spPr>
            <a:xfrm flipV="1">
              <a:off x="8874463" y="2136444"/>
              <a:ext cx="2584097" cy="15594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3B3D786-4DBA-1CE3-85E0-43126A57CF46}"/>
                </a:ext>
              </a:extLst>
            </p:cNvPr>
            <p:cNvCxnSpPr>
              <a:cxnSpLocks/>
            </p:cNvCxnSpPr>
            <p:nvPr/>
          </p:nvCxnSpPr>
          <p:spPr>
            <a:xfrm flipH="1" flipV="1">
              <a:off x="7668104" y="1569419"/>
              <a:ext cx="1194801" cy="21149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1DED8C-58E8-EBAE-2374-730930F2E50A}"/>
                </a:ext>
              </a:extLst>
            </p:cNvPr>
            <p:cNvCxnSpPr>
              <a:cxnSpLocks/>
            </p:cNvCxnSpPr>
            <p:nvPr/>
          </p:nvCxnSpPr>
          <p:spPr>
            <a:xfrm flipV="1">
              <a:off x="8867227" y="1868959"/>
              <a:ext cx="1202037" cy="1834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A30A78-F99B-72B7-CB74-301EB7E24749}"/>
                </a:ext>
              </a:extLst>
            </p:cNvPr>
            <p:cNvCxnSpPr>
              <a:cxnSpLocks/>
            </p:cNvCxnSpPr>
            <p:nvPr/>
          </p:nvCxnSpPr>
          <p:spPr>
            <a:xfrm flipH="1" flipV="1">
              <a:off x="7084249" y="2786421"/>
              <a:ext cx="1786597" cy="9174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69F034-CAC1-D161-B4DF-684A0563D437}"/>
                </a:ext>
              </a:extLst>
            </p:cNvPr>
            <p:cNvCxnSpPr>
              <a:cxnSpLocks/>
            </p:cNvCxnSpPr>
            <p:nvPr/>
          </p:nvCxnSpPr>
          <p:spPr>
            <a:xfrm>
              <a:off x="10069264" y="1868959"/>
              <a:ext cx="482429" cy="80987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18D4DB-C19B-D82F-74E4-A66F2E592D8F}"/>
                </a:ext>
              </a:extLst>
            </p:cNvPr>
            <p:cNvCxnSpPr>
              <a:cxnSpLocks/>
            </p:cNvCxnSpPr>
            <p:nvPr/>
          </p:nvCxnSpPr>
          <p:spPr>
            <a:xfrm flipH="1">
              <a:off x="7342761" y="2434453"/>
              <a:ext cx="791896" cy="48876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5D48EE-F96F-A087-F9C6-DD7F0D8DB7BB}"/>
                    </a:ext>
                  </a:extLst>
                </p:cNvPr>
                <p:cNvSpPr txBox="1"/>
                <p:nvPr/>
              </p:nvSpPr>
              <p:spPr>
                <a:xfrm>
                  <a:off x="11346110" y="1851444"/>
                  <a:ext cx="36001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a:p>
              </p:txBody>
            </p:sp>
          </mc:Choice>
          <mc:Fallback xmlns="">
            <p:sp>
              <p:nvSpPr>
                <p:cNvPr id="13" name="TextBox 12">
                  <a:extLst>
                    <a:ext uri="{FF2B5EF4-FFF2-40B4-BE49-F238E27FC236}">
                      <a16:creationId xmlns:a16="http://schemas.microsoft.com/office/drawing/2014/main" id="{675D48EE-F96F-A087-F9C6-DD7F0D8DB7BB}"/>
                    </a:ext>
                  </a:extLst>
                </p:cNvPr>
                <p:cNvSpPr txBox="1">
                  <a:spLocks noRot="1" noChangeAspect="1" noMove="1" noResize="1" noEditPoints="1" noAdjustHandles="1" noChangeArrowheads="1" noChangeShapeType="1" noTextEdit="1"/>
                </p:cNvSpPr>
                <p:nvPr/>
              </p:nvSpPr>
              <p:spPr>
                <a:xfrm>
                  <a:off x="11346110" y="1851444"/>
                  <a:ext cx="360016" cy="276999"/>
                </a:xfrm>
                <a:prstGeom prst="rect">
                  <a:avLst/>
                </a:prstGeom>
                <a:blipFill>
                  <a:blip r:embed="rId4"/>
                  <a:stretch>
                    <a:fillRect l="-6897" r="-34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B4F408-3578-9148-1751-B2B7E85FDD2A}"/>
                    </a:ext>
                  </a:extLst>
                </p:cNvPr>
                <p:cNvSpPr txBox="1"/>
                <p:nvPr/>
              </p:nvSpPr>
              <p:spPr>
                <a:xfrm>
                  <a:off x="7613578" y="1225691"/>
                  <a:ext cx="36396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a:p>
              </p:txBody>
            </p:sp>
          </mc:Choice>
          <mc:Fallback xmlns="">
            <p:sp>
              <p:nvSpPr>
                <p:cNvPr id="14" name="TextBox 13">
                  <a:extLst>
                    <a:ext uri="{FF2B5EF4-FFF2-40B4-BE49-F238E27FC236}">
                      <a16:creationId xmlns:a16="http://schemas.microsoft.com/office/drawing/2014/main" id="{5BB4F408-3578-9148-1751-B2B7E85FDD2A}"/>
                    </a:ext>
                  </a:extLst>
                </p:cNvPr>
                <p:cNvSpPr txBox="1">
                  <a:spLocks noRot="1" noChangeAspect="1" noMove="1" noResize="1" noEditPoints="1" noAdjustHandles="1" noChangeArrowheads="1" noChangeShapeType="1" noTextEdit="1"/>
                </p:cNvSpPr>
                <p:nvPr/>
              </p:nvSpPr>
              <p:spPr>
                <a:xfrm>
                  <a:off x="7613578" y="1225691"/>
                  <a:ext cx="363969" cy="276999"/>
                </a:xfrm>
                <a:prstGeom prst="rect">
                  <a:avLst/>
                </a:prstGeom>
                <a:blipFill>
                  <a:blip r:embed="rId5"/>
                  <a:stretch>
                    <a:fillRect l="-10000"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9787023-5DBA-0A5A-5D08-322FFE09E4C5}"/>
                    </a:ext>
                  </a:extLst>
                </p:cNvPr>
                <p:cNvSpPr txBox="1"/>
                <p:nvPr/>
              </p:nvSpPr>
              <p:spPr>
                <a:xfrm>
                  <a:off x="9938985" y="1553980"/>
                  <a:ext cx="26055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5" name="TextBox 14">
                  <a:extLst>
                    <a:ext uri="{FF2B5EF4-FFF2-40B4-BE49-F238E27FC236}">
                      <a16:creationId xmlns:a16="http://schemas.microsoft.com/office/drawing/2014/main" id="{A9787023-5DBA-0A5A-5D08-322FFE09E4C5}"/>
                    </a:ext>
                  </a:extLst>
                </p:cNvPr>
                <p:cNvSpPr txBox="1">
                  <a:spLocks noRot="1" noChangeAspect="1" noMove="1" noResize="1" noEditPoints="1" noAdjustHandles="1" noChangeArrowheads="1" noChangeShapeType="1" noTextEdit="1"/>
                </p:cNvSpPr>
                <p:nvPr/>
              </p:nvSpPr>
              <p:spPr>
                <a:xfrm>
                  <a:off x="9938985" y="1553980"/>
                  <a:ext cx="260557" cy="276999"/>
                </a:xfrm>
                <a:prstGeom prst="rect">
                  <a:avLst/>
                </a:prstGeom>
                <a:blipFill>
                  <a:blip r:embed="rId6"/>
                  <a:stretch>
                    <a:fillRect l="-19048" r="-14286"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E3D8FAA-16EA-F53D-2205-4DAFFC5B3B3F}"/>
                    </a:ext>
                  </a:extLst>
                </p:cNvPr>
                <p:cNvSpPr txBox="1"/>
                <p:nvPr/>
              </p:nvSpPr>
              <p:spPr>
                <a:xfrm>
                  <a:off x="6798830" y="2476495"/>
                  <a:ext cx="2854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6" name="TextBox 15">
                  <a:extLst>
                    <a:ext uri="{FF2B5EF4-FFF2-40B4-BE49-F238E27FC236}">
                      <a16:creationId xmlns:a16="http://schemas.microsoft.com/office/drawing/2014/main" id="{AE3D8FAA-16EA-F53D-2205-4DAFFC5B3B3F}"/>
                    </a:ext>
                  </a:extLst>
                </p:cNvPr>
                <p:cNvSpPr txBox="1">
                  <a:spLocks noRot="1" noChangeAspect="1" noMove="1" noResize="1" noEditPoints="1" noAdjustHandles="1" noChangeArrowheads="1" noChangeShapeType="1" noTextEdit="1"/>
                </p:cNvSpPr>
                <p:nvPr/>
              </p:nvSpPr>
              <p:spPr>
                <a:xfrm>
                  <a:off x="6798830" y="2476495"/>
                  <a:ext cx="285419" cy="276999"/>
                </a:xfrm>
                <a:prstGeom prst="rect">
                  <a:avLst/>
                </a:prstGeom>
                <a:blipFill>
                  <a:blip r:embed="rId7"/>
                  <a:stretch>
                    <a:fillRect l="-13043" r="-8696" b="-13043"/>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45D03BFA-F869-C7FF-ED38-AEB539C8DD3E}"/>
              </a:ext>
            </a:extLst>
          </p:cNvPr>
          <p:cNvSpPr txBox="1"/>
          <p:nvPr/>
        </p:nvSpPr>
        <p:spPr>
          <a:xfrm>
            <a:off x="794216" y="6463122"/>
            <a:ext cx="4069203" cy="307777"/>
          </a:xfrm>
          <a:prstGeom prst="rect">
            <a:avLst/>
          </a:prstGeom>
          <a:noFill/>
        </p:spPr>
        <p:txBody>
          <a:bodyPr wrap="square" rtlCol="0">
            <a:spAutoFit/>
          </a:bodyPr>
          <a:lstStyle/>
          <a:p>
            <a:r>
              <a:rPr lang="en-US" sz="1400" dirty="0"/>
              <a:t>Eigenvector scaling as a least-squares problem</a:t>
            </a:r>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66F75CF2-6BED-C176-F2AA-6609B5D7B717}"/>
                  </a:ext>
                </a:extLst>
              </p:cNvPr>
              <p:cNvSpPr txBox="1">
                <a:spLocks/>
              </p:cNvSpPr>
              <p:nvPr/>
            </p:nvSpPr>
            <p:spPr>
              <a:xfrm>
                <a:off x="6205389" y="1020716"/>
                <a:ext cx="5743674" cy="535605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Least-Squares (Modal Projection Error)</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𝐽</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e>
                          </m:d>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d>
                        </m:e>
                      </m:d>
                      <m:r>
                        <a:rPr lang="en-US" i="1" smtClean="0">
                          <a:latin typeface="Cambria Math" panose="02040503050406030204" pitchFamily="18" charset="0"/>
                        </a:rPr>
                        <m:t>= </m:t>
                      </m:r>
                      <m:f>
                        <m:fPr>
                          <m:ctrlPr>
                            <a:rPr lang="en-US" i="1" smtClean="0">
                              <a:latin typeface="Cambria Math" panose="02040503050406030204" pitchFamily="18" charset="0"/>
                            </a:rPr>
                          </m:ctrlPr>
                        </m:fPr>
                        <m:num>
                          <m:r>
                            <a:rPr lang="en-US" i="1" smtClean="0">
                              <a:latin typeface="Cambria Math" panose="02040503050406030204" pitchFamily="18" charset="0"/>
                            </a:rPr>
                            <m:t>1</m:t>
                          </m:r>
                        </m:num>
                        <m:den>
                          <m:r>
                            <a:rPr lang="en-US" i="1" smtClean="0">
                              <a:latin typeface="Cambria Math" panose="02040503050406030204" pitchFamily="18" charset="0"/>
                            </a:rPr>
                            <m:t>𝑛</m:t>
                          </m:r>
                        </m:den>
                      </m:f>
                      <m:nary>
                        <m:naryPr>
                          <m:chr m:val="∑"/>
                          <m:ctrlPr>
                            <a:rPr lang="en-US" i="1" smtClean="0">
                              <a:latin typeface="Cambria Math" panose="02040503050406030204" pitchFamily="18" charset="0"/>
                            </a:rPr>
                          </m:ctrlPr>
                        </m:naryPr>
                        <m:sub>
                          <m:r>
                            <m:rPr>
                              <m:brk m:alnAt="23"/>
                            </m:rP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𝑛</m:t>
                          </m:r>
                        </m:sup>
                        <m:e>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smtClean="0">
                                      <a:latin typeface="Cambria Math" panose="02040503050406030204" pitchFamily="18" charset="0"/>
                                    </a:rPr>
                                    <m:t>min</m:t>
                                  </m:r>
                                </m:e>
                                <m:lim>
                                  <m:r>
                                    <a:rPr lang="en-US" i="1" smtClean="0">
                                      <a:latin typeface="Cambria Math" panose="02040503050406030204" pitchFamily="18" charset="0"/>
                                    </a:rPr>
                                    <m:t>𝑦</m:t>
                                  </m:r>
                                </m:lim>
                              </m:limLow>
                            </m:fName>
                            <m:e>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𝐶𝑦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sup>
                                  <m:r>
                                    <a:rPr lang="en-US" i="1" smtClean="0">
                                      <a:latin typeface="Cambria Math" panose="02040503050406030204" pitchFamily="18" charset="0"/>
                                    </a:rPr>
                                    <m:t>2</m:t>
                                  </m:r>
                                </m:sup>
                              </m:sSup>
                            </m:e>
                          </m:func>
                        </m:e>
                      </m:nary>
                    </m:oMath>
                  </m:oMathPara>
                </a14:m>
                <a:endParaRPr lang="en-US" dirty="0"/>
              </a:p>
              <a:p>
                <a:r>
                  <a:rPr lang="en-US" dirty="0"/>
                  <a:t>C is a matrix whose columns are some subset of the computed modes </a:t>
                </a:r>
                <a14:m>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rPr>
                              <m:t>𝑢</m:t>
                            </m:r>
                          </m:e>
                          <m:sub>
                            <m:r>
                              <a:rPr lang="en-US" i="1" smtClean="0">
                                <a:latin typeface="Cambria Math" panose="02040503050406030204" pitchFamily="18" charset="0"/>
                              </a:rPr>
                              <m:t>𝑖</m:t>
                            </m:r>
                          </m:sub>
                        </m:sSub>
                      </m:e>
                    </m:d>
                  </m:oMath>
                </a14:m>
                <a:endParaRPr lang="en-US" dirty="0"/>
              </a:p>
              <a:p>
                <a:r>
                  <a:rPr lang="en-US" dirty="0"/>
                  <a:t>Least-squares over many modes</a:t>
                </a:r>
              </a:p>
              <a:p>
                <a:r>
                  <a:rPr lang="en-US" dirty="0"/>
                  <a:t>Ignores the eigenvalues</a:t>
                </a:r>
              </a:p>
              <a:p>
                <a:r>
                  <a:rPr lang="en-US" dirty="0"/>
                  <a:t>Normalized between 0 and 1</a:t>
                </a:r>
              </a:p>
              <a:p>
                <a:r>
                  <a:rPr lang="en-US" dirty="0"/>
                  <a:t>Tries to avoid tracking</a:t>
                </a:r>
              </a:p>
              <a:p>
                <a:pPr marL="0" indent="0">
                  <a:buNone/>
                </a:pPr>
                <a:endParaRPr lang="en-US" dirty="0"/>
              </a:p>
              <a:p>
                <a:pPr marL="0" indent="0">
                  <a:buNone/>
                </a:pPr>
                <a:endParaRPr lang="en-US" dirty="0"/>
              </a:p>
              <a:p>
                <a:pPr marL="0" inden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mc:Choice>
        <mc:Fallback xmlns="">
          <p:sp>
            <p:nvSpPr>
              <p:cNvPr id="20" name="Content Placeholder 2">
                <a:extLst>
                  <a:ext uri="{FF2B5EF4-FFF2-40B4-BE49-F238E27FC236}">
                    <a16:creationId xmlns:a16="http://schemas.microsoft.com/office/drawing/2014/main" id="{66F75CF2-6BED-C176-F2AA-6609B5D7B717}"/>
                  </a:ext>
                </a:extLst>
              </p:cNvPr>
              <p:cNvSpPr txBox="1">
                <a:spLocks noRot="1" noChangeAspect="1" noMove="1" noResize="1" noEditPoints="1" noAdjustHandles="1" noChangeArrowheads="1" noChangeShapeType="1" noTextEdit="1"/>
              </p:cNvSpPr>
              <p:nvPr/>
            </p:nvSpPr>
            <p:spPr>
              <a:xfrm>
                <a:off x="6205389" y="1020716"/>
                <a:ext cx="5743674" cy="5356056"/>
              </a:xfrm>
              <a:prstGeom prst="rect">
                <a:avLst/>
              </a:prstGeom>
              <a:blipFill>
                <a:blip r:embed="rId8"/>
                <a:stretch>
                  <a:fillRect l="-2649" t="-11820" r="-1766"/>
                </a:stretch>
              </a:blipFill>
            </p:spPr>
            <p:txBody>
              <a:bodyPr/>
              <a:lstStyle/>
              <a:p>
                <a:r>
                  <a:rPr lang="en-US">
                    <a:noFill/>
                  </a:rPr>
                  <a:t> </a:t>
                </a:r>
              </a:p>
            </p:txBody>
          </p:sp>
        </mc:Fallback>
      </mc:AlternateContent>
    </p:spTree>
    <p:extLst>
      <p:ext uri="{BB962C8B-B14F-4D97-AF65-F5344CB8AC3E}">
        <p14:creationId xmlns:p14="http://schemas.microsoft.com/office/powerpoint/2010/main" val="309681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8</a:t>
            </a:fld>
            <a:endParaRPr lang="en-US"/>
          </a:p>
        </p:txBody>
      </p:sp>
      <p:sp>
        <p:nvSpPr>
          <p:cNvPr id="7" name="Title 6">
            <a:extLst>
              <a:ext uri="{FF2B5EF4-FFF2-40B4-BE49-F238E27FC236}">
                <a16:creationId xmlns:a16="http://schemas.microsoft.com/office/drawing/2014/main" id="{0D09C308-43A9-EAFC-3A9F-CDD2881A29FD}"/>
              </a:ext>
            </a:extLst>
          </p:cNvPr>
          <p:cNvSpPr>
            <a:spLocks noGrp="1"/>
          </p:cNvSpPr>
          <p:nvPr>
            <p:ph type="title"/>
          </p:nvPr>
        </p:nvSpPr>
        <p:spPr/>
        <p:txBody>
          <a:bodyPr/>
          <a:lstStyle/>
          <a:p>
            <a:r>
              <a:rPr lang="en-US"/>
              <a:t>BARC Problem</a:t>
            </a:r>
          </a:p>
        </p:txBody>
      </p:sp>
      <p:pic>
        <p:nvPicPr>
          <p:cNvPr id="12" name="Picture 11">
            <a:extLst>
              <a:ext uri="{FF2B5EF4-FFF2-40B4-BE49-F238E27FC236}">
                <a16:creationId xmlns:a16="http://schemas.microsoft.com/office/drawing/2014/main" id="{3C7B474E-29FC-5EF8-E8C9-A71F9E4B8652}"/>
              </a:ext>
            </a:extLst>
          </p:cNvPr>
          <p:cNvPicPr>
            <a:picLocks noChangeAspect="1"/>
          </p:cNvPicPr>
          <p:nvPr/>
        </p:nvPicPr>
        <p:blipFill>
          <a:blip r:embed="rId3"/>
          <a:stretch>
            <a:fillRect/>
          </a:stretch>
        </p:blipFill>
        <p:spPr>
          <a:xfrm>
            <a:off x="631151" y="1229709"/>
            <a:ext cx="3836795" cy="5081752"/>
          </a:xfrm>
          <a:prstGeom prst="rect">
            <a:avLst/>
          </a:prstGeom>
        </p:spPr>
      </p:pic>
      <p:sp>
        <p:nvSpPr>
          <p:cNvPr id="13" name="TextBox 12">
            <a:extLst>
              <a:ext uri="{FF2B5EF4-FFF2-40B4-BE49-F238E27FC236}">
                <a16:creationId xmlns:a16="http://schemas.microsoft.com/office/drawing/2014/main" id="{9DDB92EC-1A92-A2C9-CF11-DED32ED2D98C}"/>
              </a:ext>
            </a:extLst>
          </p:cNvPr>
          <p:cNvSpPr txBox="1"/>
          <p:nvPr/>
        </p:nvSpPr>
        <p:spPr>
          <a:xfrm>
            <a:off x="5976103" y="1136126"/>
            <a:ext cx="4832808" cy="923330"/>
          </a:xfrm>
          <a:prstGeom prst="rect">
            <a:avLst/>
          </a:prstGeom>
          <a:noFill/>
        </p:spPr>
        <p:txBody>
          <a:bodyPr wrap="square" rtlCol="0">
            <a:spAutoFit/>
          </a:bodyPr>
          <a:lstStyle/>
          <a:p>
            <a:r>
              <a:rPr lang="en-US"/>
              <a:t>Component that experiences dynamic environment (modal measurement points highlighted)</a:t>
            </a:r>
          </a:p>
        </p:txBody>
      </p:sp>
      <p:cxnSp>
        <p:nvCxnSpPr>
          <p:cNvPr id="15" name="Straight Arrow Connector 14">
            <a:extLst>
              <a:ext uri="{FF2B5EF4-FFF2-40B4-BE49-F238E27FC236}">
                <a16:creationId xmlns:a16="http://schemas.microsoft.com/office/drawing/2014/main" id="{1F7F18E1-A2DD-4AF6-96FE-51A73277C2F0}"/>
              </a:ext>
            </a:extLst>
          </p:cNvPr>
          <p:cNvCxnSpPr>
            <a:cxnSpLocks/>
            <a:stCxn id="13" idx="1"/>
          </p:cNvCxnSpPr>
          <p:nvPr/>
        </p:nvCxnSpPr>
        <p:spPr>
          <a:xfrm flipH="1">
            <a:off x="4059936" y="1597791"/>
            <a:ext cx="1916167" cy="3383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E0C180-55C1-BCA3-0187-C7EC26F1A831}"/>
              </a:ext>
            </a:extLst>
          </p:cNvPr>
          <p:cNvSpPr txBox="1"/>
          <p:nvPr/>
        </p:nvSpPr>
        <p:spPr>
          <a:xfrm>
            <a:off x="5976103" y="2240212"/>
            <a:ext cx="2241319" cy="369332"/>
          </a:xfrm>
          <a:prstGeom prst="rect">
            <a:avLst/>
          </a:prstGeom>
          <a:noFill/>
        </p:spPr>
        <p:txBody>
          <a:bodyPr wrap="none" rtlCol="0">
            <a:spAutoFit/>
          </a:bodyPr>
          <a:lstStyle/>
          <a:p>
            <a:r>
              <a:rPr lang="en-US"/>
              <a:t>Next level assembly</a:t>
            </a:r>
          </a:p>
        </p:txBody>
      </p:sp>
      <p:sp>
        <p:nvSpPr>
          <p:cNvPr id="17" name="Rectangle 16">
            <a:extLst>
              <a:ext uri="{FF2B5EF4-FFF2-40B4-BE49-F238E27FC236}">
                <a16:creationId xmlns:a16="http://schemas.microsoft.com/office/drawing/2014/main" id="{F2FBC905-4DEB-CB7A-2C70-83AEDDE7F931}"/>
              </a:ext>
            </a:extLst>
          </p:cNvPr>
          <p:cNvSpPr/>
          <p:nvPr/>
        </p:nvSpPr>
        <p:spPr>
          <a:xfrm>
            <a:off x="459635" y="2384854"/>
            <a:ext cx="4198862" cy="40275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7597C93-1D48-DFE0-5E20-5A71F3071AC8}"/>
              </a:ext>
            </a:extLst>
          </p:cNvPr>
          <p:cNvCxnSpPr>
            <a:cxnSpLocks/>
            <a:stCxn id="16" idx="1"/>
          </p:cNvCxnSpPr>
          <p:nvPr/>
        </p:nvCxnSpPr>
        <p:spPr>
          <a:xfrm flipH="1">
            <a:off x="4687045" y="2424878"/>
            <a:ext cx="1289058" cy="622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6A348F-8E71-1600-14A9-04B0C69EB701}"/>
              </a:ext>
            </a:extLst>
          </p:cNvPr>
          <p:cNvSpPr txBox="1"/>
          <p:nvPr/>
        </p:nvSpPr>
        <p:spPr>
          <a:xfrm>
            <a:off x="6166654" y="3047502"/>
            <a:ext cx="5225450" cy="3139321"/>
          </a:xfrm>
          <a:prstGeom prst="rect">
            <a:avLst/>
          </a:prstGeom>
          <a:noFill/>
        </p:spPr>
        <p:txBody>
          <a:bodyPr wrap="square" rtlCol="0">
            <a:spAutoFit/>
          </a:bodyPr>
          <a:lstStyle/>
          <a:p>
            <a:r>
              <a:rPr lang="en-US" b="1"/>
              <a:t>Goal</a:t>
            </a:r>
            <a:r>
              <a:rPr lang="en-US"/>
              <a:t>: Design a base to replace the next level assembly that will cause the component to experience the same dynamic environment it would see if attached to the original next level assembly.</a:t>
            </a:r>
          </a:p>
          <a:p>
            <a:endParaRPr lang="en-US"/>
          </a:p>
          <a:p>
            <a:r>
              <a:rPr lang="en-US" b="1"/>
              <a:t>Solution Approach</a:t>
            </a:r>
            <a:r>
              <a:rPr lang="en-US"/>
              <a:t>: Use optimization to generate a base that has the same modal characteristics as the original next level assembly.  We will be using the MPE modal objective in the optimization.</a:t>
            </a:r>
          </a:p>
        </p:txBody>
      </p:sp>
    </p:spTree>
    <p:extLst>
      <p:ext uri="{BB962C8B-B14F-4D97-AF65-F5344CB8AC3E}">
        <p14:creationId xmlns:p14="http://schemas.microsoft.com/office/powerpoint/2010/main" val="28064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4D0CD-3223-FB31-B323-C6A230896C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33B3DC-2DFA-33F4-8F62-594DB4D8F18C}"/>
              </a:ext>
            </a:extLst>
          </p:cNvPr>
          <p:cNvSpPr>
            <a:spLocks noGrp="1"/>
          </p:cNvSpPr>
          <p:nvPr>
            <p:ph type="sldNum" sz="quarter" idx="4294967295"/>
          </p:nvPr>
        </p:nvSpPr>
        <p:spPr>
          <a:xfrm>
            <a:off x="64951" y="445603"/>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9</a:t>
            </a:fld>
            <a:endParaRPr lang="en-US"/>
          </a:p>
        </p:txBody>
      </p:sp>
      <p:sp>
        <p:nvSpPr>
          <p:cNvPr id="7" name="Title 6">
            <a:extLst>
              <a:ext uri="{FF2B5EF4-FFF2-40B4-BE49-F238E27FC236}">
                <a16:creationId xmlns:a16="http://schemas.microsoft.com/office/drawing/2014/main" id="{90695DE4-F1E4-EBE6-8358-46712F3ACBC0}"/>
              </a:ext>
            </a:extLst>
          </p:cNvPr>
          <p:cNvSpPr>
            <a:spLocks noGrp="1"/>
          </p:cNvSpPr>
          <p:nvPr>
            <p:ph type="title"/>
          </p:nvPr>
        </p:nvSpPr>
        <p:spPr/>
        <p:txBody>
          <a:bodyPr/>
          <a:lstStyle/>
          <a:p>
            <a:r>
              <a:rPr lang="en-US"/>
              <a:t>An Example Run…</a:t>
            </a:r>
          </a:p>
        </p:txBody>
      </p:sp>
      <p:pic>
        <p:nvPicPr>
          <p:cNvPr id="11" name="movie1">
            <a:hlinkClick r:id="" action="ppaction://media"/>
            <a:extLst>
              <a:ext uri="{FF2B5EF4-FFF2-40B4-BE49-F238E27FC236}">
                <a16:creationId xmlns:a16="http://schemas.microsoft.com/office/drawing/2014/main" id="{4175C61B-65AB-8744-4590-A59DFD7E1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4968" y="240503"/>
            <a:ext cx="5492099" cy="6412397"/>
          </a:xfrm>
          <a:prstGeom prst="rect">
            <a:avLst/>
          </a:prstGeom>
        </p:spPr>
      </p:pic>
      <p:sp>
        <p:nvSpPr>
          <p:cNvPr id="2" name="TextBox 1">
            <a:extLst>
              <a:ext uri="{FF2B5EF4-FFF2-40B4-BE49-F238E27FC236}">
                <a16:creationId xmlns:a16="http://schemas.microsoft.com/office/drawing/2014/main" id="{075A49C3-253B-2E77-A0FA-24A7D7448CE8}"/>
              </a:ext>
            </a:extLst>
          </p:cNvPr>
          <p:cNvSpPr txBox="1"/>
          <p:nvPr/>
        </p:nvSpPr>
        <p:spPr>
          <a:xfrm>
            <a:off x="491680" y="4195119"/>
            <a:ext cx="4672868" cy="2308324"/>
          </a:xfrm>
          <a:prstGeom prst="rect">
            <a:avLst/>
          </a:prstGeom>
          <a:noFill/>
        </p:spPr>
        <p:txBody>
          <a:bodyPr wrap="square" rtlCol="0">
            <a:spAutoFit/>
          </a:bodyPr>
          <a:lstStyle/>
          <a:p>
            <a:r>
              <a:rPr lang="en-US"/>
              <a:t>In this example we are trying to match the first elastic mode of the next level assembly with the first 19 elastic modes of the current iteration.</a:t>
            </a:r>
          </a:p>
          <a:p>
            <a:endParaRPr lang="en-US"/>
          </a:p>
          <a:p>
            <a:r>
              <a:rPr lang="en-US"/>
              <a:t>The main behavior we are looking at here is whether it will try to introduce a ”cut” between the feet of the component.</a:t>
            </a:r>
          </a:p>
        </p:txBody>
      </p:sp>
      <p:pic>
        <p:nvPicPr>
          <p:cNvPr id="5" name="Picture 4">
            <a:extLst>
              <a:ext uri="{FF2B5EF4-FFF2-40B4-BE49-F238E27FC236}">
                <a16:creationId xmlns:a16="http://schemas.microsoft.com/office/drawing/2014/main" id="{F78C3BB8-6B2B-3A00-B24A-92B502F938CF}"/>
              </a:ext>
            </a:extLst>
          </p:cNvPr>
          <p:cNvPicPr>
            <a:picLocks noChangeAspect="1"/>
          </p:cNvPicPr>
          <p:nvPr/>
        </p:nvPicPr>
        <p:blipFill>
          <a:blip r:embed="rId6"/>
          <a:stretch>
            <a:fillRect/>
          </a:stretch>
        </p:blipFill>
        <p:spPr>
          <a:xfrm>
            <a:off x="2360434" y="1185025"/>
            <a:ext cx="2065944" cy="2756388"/>
          </a:xfrm>
          <a:prstGeom prst="rect">
            <a:avLst/>
          </a:prstGeom>
        </p:spPr>
      </p:pic>
      <p:sp>
        <p:nvSpPr>
          <p:cNvPr id="9" name="TextBox 8">
            <a:extLst>
              <a:ext uri="{FF2B5EF4-FFF2-40B4-BE49-F238E27FC236}">
                <a16:creationId xmlns:a16="http://schemas.microsoft.com/office/drawing/2014/main" id="{DE9FD4F8-EB08-C39B-C167-82B5E87EF8AC}"/>
              </a:ext>
            </a:extLst>
          </p:cNvPr>
          <p:cNvSpPr txBox="1"/>
          <p:nvPr/>
        </p:nvSpPr>
        <p:spPr>
          <a:xfrm>
            <a:off x="308919" y="2378675"/>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Starting geometry</a:t>
            </a:r>
          </a:p>
        </p:txBody>
      </p:sp>
    </p:spTree>
    <p:extLst>
      <p:ext uri="{BB962C8B-B14F-4D97-AF65-F5344CB8AC3E}">
        <p14:creationId xmlns:p14="http://schemas.microsoft.com/office/powerpoint/2010/main" val="24889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SandiaBrand">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err="1" smtClean="0"/>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9220</TotalTime>
  <Words>1311</Words>
  <Application>Microsoft Macintosh PowerPoint</Application>
  <PresentationFormat>Widescreen</PresentationFormat>
  <Paragraphs>282</Paragraphs>
  <Slides>21</Slides>
  <Notes>19</Notes>
  <HiddenSlides>0</HiddenSlides>
  <MMClips>8</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5" baseType="lpstr">
      <vt:lpstr>Osaka</vt:lpstr>
      <vt:lpstr>Apple Symbols</vt:lpstr>
      <vt:lpstr>Aptos</vt:lpstr>
      <vt:lpstr>Arial</vt:lpstr>
      <vt:lpstr>Calibri</vt:lpstr>
      <vt:lpstr>Cambria Math</vt:lpstr>
      <vt:lpstr>Courier New</vt:lpstr>
      <vt:lpstr>Exo 2</vt:lpstr>
      <vt:lpstr>Exo 2 Semi Bold</vt:lpstr>
      <vt:lpstr>Open Sans</vt:lpstr>
      <vt:lpstr>Open Sans SemiBold</vt:lpstr>
      <vt:lpstr>Wingdings</vt:lpstr>
      <vt:lpstr>SandiaBrand</vt:lpstr>
      <vt:lpstr>Clip</vt:lpstr>
      <vt:lpstr>Plato optimization-based design</vt:lpstr>
      <vt:lpstr>Plato: optimization-based geometry design</vt:lpstr>
      <vt:lpstr>SIERRA Mechanics Overview</vt:lpstr>
      <vt:lpstr>The Nuclear Weapons program is the principal driver for Sandia’s Computational Simulation efforts</vt:lpstr>
      <vt:lpstr>Modal Optimization</vt:lpstr>
      <vt:lpstr>Adjoint formulation (λ simple)</vt:lpstr>
      <vt:lpstr>Modal Objectives</vt:lpstr>
      <vt:lpstr>BARC Problem</vt:lpstr>
      <vt:lpstr>An Example Run…</vt:lpstr>
      <vt:lpstr>Model Problem</vt:lpstr>
      <vt:lpstr>Matching objective (no tracking)</vt:lpstr>
      <vt:lpstr>Matching objective (greedy tracking)</vt:lpstr>
      <vt:lpstr>Least-squares (no tracking)</vt:lpstr>
      <vt:lpstr>Least-squares (L1 regularization)</vt:lpstr>
      <vt:lpstr>Frequency optimization of cylinders</vt:lpstr>
      <vt:lpstr>Known properties of thin cylinders</vt:lpstr>
      <vt:lpstr>Plato Problem Setup</vt:lpstr>
      <vt:lpstr>Optimized Design</vt:lpstr>
      <vt:lpstr>First Mode of Optimized Design</vt:lpstr>
      <vt:lpstr>Performance at Frequency of Concern</vt:lpstr>
      <vt:lpstr>Comparison with computed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Laura Emily</dc:creator>
  <cp:lastModifiedBy>Hardesty, Sean</cp:lastModifiedBy>
  <cp:revision>143</cp:revision>
  <dcterms:created xsi:type="dcterms:W3CDTF">2023-03-17T19:55:08Z</dcterms:created>
  <dcterms:modified xsi:type="dcterms:W3CDTF">2025-04-15T19:36:28Z</dcterms:modified>
</cp:coreProperties>
</file>